
<file path=[Content_Types].xml><?xml version="1.0" encoding="utf-8"?>
<Types xmlns="http://schemas.openxmlformats.org/package/2006/content-types">
  <Default Extension="png" ContentType="image/png"/>
  <Default Extension="jpeg" ContentType="image/jpeg"/>
  <Default Extension="wma" ContentType="audio/x-ms-wma"/>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5"/>
  </p:notesMasterIdLst>
  <p:handoutMasterIdLst>
    <p:handoutMasterId r:id="rId16"/>
  </p:handoutMasterIdLst>
  <p:sldIdLst>
    <p:sldId id="266" r:id="rId2"/>
    <p:sldId id="263" r:id="rId3"/>
    <p:sldId id="262" r:id="rId4"/>
    <p:sldId id="256" r:id="rId5"/>
    <p:sldId id="257" r:id="rId6"/>
    <p:sldId id="264" r:id="rId7"/>
    <p:sldId id="281" r:id="rId8"/>
    <p:sldId id="282" r:id="rId9"/>
    <p:sldId id="286" r:id="rId10"/>
    <p:sldId id="285" r:id="rId11"/>
    <p:sldId id="289" r:id="rId12"/>
    <p:sldId id="290" r:id="rId13"/>
    <p:sldId id="279" r:id="rId14"/>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Lucida Grande" pitchFamily="-110" charset="0"/>
        <a:ea typeface="Geneva" pitchFamily="-110" charset="0"/>
        <a:cs typeface="Geneva" pitchFamily="-110" charset="0"/>
      </a:defRPr>
    </a:lvl1pPr>
    <a:lvl2pPr marL="457200" algn="l" rtl="0" fontAlgn="base">
      <a:spcBef>
        <a:spcPct val="0"/>
      </a:spcBef>
      <a:spcAft>
        <a:spcPct val="0"/>
      </a:spcAft>
      <a:defRPr sz="2400" kern="1200">
        <a:solidFill>
          <a:schemeClr val="tx1"/>
        </a:solidFill>
        <a:latin typeface="Lucida Grande" pitchFamily="-110" charset="0"/>
        <a:ea typeface="Geneva" pitchFamily="-110" charset="0"/>
        <a:cs typeface="Geneva" pitchFamily="-110" charset="0"/>
      </a:defRPr>
    </a:lvl2pPr>
    <a:lvl3pPr marL="914400" algn="l" rtl="0" fontAlgn="base">
      <a:spcBef>
        <a:spcPct val="0"/>
      </a:spcBef>
      <a:spcAft>
        <a:spcPct val="0"/>
      </a:spcAft>
      <a:defRPr sz="2400" kern="1200">
        <a:solidFill>
          <a:schemeClr val="tx1"/>
        </a:solidFill>
        <a:latin typeface="Lucida Grande" pitchFamily="-110" charset="0"/>
        <a:ea typeface="Geneva" pitchFamily="-110" charset="0"/>
        <a:cs typeface="Geneva" pitchFamily="-110" charset="0"/>
      </a:defRPr>
    </a:lvl3pPr>
    <a:lvl4pPr marL="1371600" algn="l" rtl="0" fontAlgn="base">
      <a:spcBef>
        <a:spcPct val="0"/>
      </a:spcBef>
      <a:spcAft>
        <a:spcPct val="0"/>
      </a:spcAft>
      <a:defRPr sz="2400" kern="1200">
        <a:solidFill>
          <a:schemeClr val="tx1"/>
        </a:solidFill>
        <a:latin typeface="Lucida Grande" pitchFamily="-110" charset="0"/>
        <a:ea typeface="Geneva" pitchFamily="-110" charset="0"/>
        <a:cs typeface="Geneva" pitchFamily="-110" charset="0"/>
      </a:defRPr>
    </a:lvl4pPr>
    <a:lvl5pPr marL="1828800" algn="l" rtl="0" fontAlgn="base">
      <a:spcBef>
        <a:spcPct val="0"/>
      </a:spcBef>
      <a:spcAft>
        <a:spcPct val="0"/>
      </a:spcAft>
      <a:defRPr sz="2400" kern="1200">
        <a:solidFill>
          <a:schemeClr val="tx1"/>
        </a:solidFill>
        <a:latin typeface="Lucida Grande" pitchFamily="-110" charset="0"/>
        <a:ea typeface="Geneva" pitchFamily="-110" charset="0"/>
        <a:cs typeface="Geneva" pitchFamily="-110" charset="0"/>
      </a:defRPr>
    </a:lvl5pPr>
    <a:lvl6pPr marL="2286000" algn="l" defTabSz="914400" rtl="0" eaLnBrk="1" latinLnBrk="0" hangingPunct="1">
      <a:defRPr sz="2400" kern="1200">
        <a:solidFill>
          <a:schemeClr val="tx1"/>
        </a:solidFill>
        <a:latin typeface="Lucida Grande" pitchFamily="-110" charset="0"/>
        <a:ea typeface="Geneva" pitchFamily="-110" charset="0"/>
        <a:cs typeface="Geneva" pitchFamily="-110" charset="0"/>
      </a:defRPr>
    </a:lvl6pPr>
    <a:lvl7pPr marL="2743200" algn="l" defTabSz="914400" rtl="0" eaLnBrk="1" latinLnBrk="0" hangingPunct="1">
      <a:defRPr sz="2400" kern="1200">
        <a:solidFill>
          <a:schemeClr val="tx1"/>
        </a:solidFill>
        <a:latin typeface="Lucida Grande" pitchFamily="-110" charset="0"/>
        <a:ea typeface="Geneva" pitchFamily="-110" charset="0"/>
        <a:cs typeface="Geneva" pitchFamily="-110" charset="0"/>
      </a:defRPr>
    </a:lvl7pPr>
    <a:lvl8pPr marL="3200400" algn="l" defTabSz="914400" rtl="0" eaLnBrk="1" latinLnBrk="0" hangingPunct="1">
      <a:defRPr sz="2400" kern="1200">
        <a:solidFill>
          <a:schemeClr val="tx1"/>
        </a:solidFill>
        <a:latin typeface="Lucida Grande" pitchFamily="-110" charset="0"/>
        <a:ea typeface="Geneva" pitchFamily="-110" charset="0"/>
        <a:cs typeface="Geneva" pitchFamily="-110" charset="0"/>
      </a:defRPr>
    </a:lvl8pPr>
    <a:lvl9pPr marL="3657600" algn="l" defTabSz="914400" rtl="0" eaLnBrk="1" latinLnBrk="0" hangingPunct="1">
      <a:defRPr sz="2400" kern="1200">
        <a:solidFill>
          <a:schemeClr val="tx1"/>
        </a:solidFill>
        <a:latin typeface="Lucida Grande" pitchFamily="-110" charset="0"/>
        <a:ea typeface="Geneva" pitchFamily="-110" charset="0"/>
        <a:cs typeface="Geneva" pitchFamily="-110"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vertBarState="maximized">
    <p:restoredLeft sz="15616" autoAdjust="0"/>
    <p:restoredTop sz="82814" autoAdjust="0"/>
  </p:normalViewPr>
  <p:slideViewPr>
    <p:cSldViewPr>
      <p:cViewPr>
        <p:scale>
          <a:sx n="130" d="100"/>
          <a:sy n="130" d="100"/>
        </p:scale>
        <p:origin x="-996" y="1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5" d="100"/>
          <a:sy n="85" d="100"/>
        </p:scale>
        <p:origin x="-3786"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0" hangingPunct="0">
              <a:defRPr sz="1200">
                <a:latin typeface="Lucida Grande" pitchFamily="-110" charset="0"/>
                <a:ea typeface="Geneva" pitchFamily="-110" charset="0"/>
                <a:cs typeface="Geneva" pitchFamily="-110"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0" hangingPunct="0">
              <a:defRPr sz="1200">
                <a:latin typeface="Lucida Grande" pitchFamily="-110" charset="0"/>
                <a:ea typeface="Geneva" pitchFamily="-110" charset="0"/>
                <a:cs typeface="Geneva" pitchFamily="-110" charset="0"/>
              </a:defRPr>
            </a:lvl1pPr>
          </a:lstStyle>
          <a:p>
            <a:pPr>
              <a:defRPr/>
            </a:pPr>
            <a:fld id="{35229A3F-F15D-4B1A-9A1B-38CD99DB2AA6}" type="datetimeFigureOut">
              <a:rPr lang="en-US"/>
              <a:pPr>
                <a:defRPr/>
              </a:pPr>
              <a:t>5/13/2011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0" hangingPunct="0">
              <a:defRPr sz="1200">
                <a:latin typeface="Lucida Grande" pitchFamily="-110" charset="0"/>
                <a:ea typeface="Geneva" pitchFamily="-110" charset="0"/>
                <a:cs typeface="Geneva" pitchFamily="-110"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eaLnBrk="0" hangingPunct="0">
              <a:defRPr sz="1200">
                <a:latin typeface="Lucida Grande" pitchFamily="-110" charset="0"/>
                <a:ea typeface="Geneva" pitchFamily="-110" charset="0"/>
                <a:cs typeface="Geneva" pitchFamily="-110" charset="0"/>
              </a:defRPr>
            </a:lvl1pPr>
          </a:lstStyle>
          <a:p>
            <a:pPr>
              <a:defRPr/>
            </a:pPr>
            <a:fld id="{8BF4A940-02D7-43EB-83D9-77D6C5DF6A58}" type="slidenum">
              <a:rPr lang="en-US"/>
              <a:pPr>
                <a:defRPr/>
              </a:pPr>
              <a:t>‹#›</a:t>
            </a:fld>
            <a:endParaRPr lang="en-US"/>
          </a:p>
        </p:txBody>
      </p:sp>
    </p:spTree>
    <p:extLst>
      <p:ext uri="{BB962C8B-B14F-4D97-AF65-F5344CB8AC3E}">
        <p14:creationId xmlns:p14="http://schemas.microsoft.com/office/powerpoint/2010/main" val="25696042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0" hangingPunct="0">
              <a:defRPr sz="1200">
                <a:latin typeface="Lucida Grande" pitchFamily="-110" charset="0"/>
                <a:ea typeface="Geneva" pitchFamily="-110" charset="0"/>
                <a:cs typeface="Geneva" pitchFamily="-110"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0" hangingPunct="0">
              <a:defRPr sz="1200">
                <a:latin typeface="Lucida Grande" pitchFamily="-110" charset="0"/>
                <a:ea typeface="Geneva" pitchFamily="-110" charset="0"/>
                <a:cs typeface="Geneva" pitchFamily="-110" charset="0"/>
              </a:defRPr>
            </a:lvl1pPr>
          </a:lstStyle>
          <a:p>
            <a:pPr>
              <a:defRPr/>
            </a:pPr>
            <a:fld id="{91998A07-01B5-4355-A5CD-1F6EAA528BB1}" type="datetimeFigureOut">
              <a:rPr lang="en-US"/>
              <a:pPr>
                <a:defRPr/>
              </a:pPr>
              <a:t>5/13/2011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0" hangingPunct="0">
              <a:defRPr sz="1200">
                <a:latin typeface="Lucida Grande" pitchFamily="-110" charset="0"/>
                <a:ea typeface="Geneva" pitchFamily="-110" charset="0"/>
                <a:cs typeface="Geneva" pitchFamily="-110"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0" hangingPunct="0">
              <a:defRPr sz="1200">
                <a:latin typeface="Lucida Grande" pitchFamily="-110" charset="0"/>
                <a:ea typeface="Geneva" pitchFamily="-110" charset="0"/>
                <a:cs typeface="Geneva" pitchFamily="-110" charset="0"/>
              </a:defRPr>
            </a:lvl1pPr>
          </a:lstStyle>
          <a:p>
            <a:pPr>
              <a:defRPr/>
            </a:pPr>
            <a:fld id="{01954BC1-C47E-4C3F-9B00-93D29F1FC539}" type="slidenum">
              <a:rPr lang="en-US"/>
              <a:pPr>
                <a:defRPr/>
              </a:pPr>
              <a:t>‹#›</a:t>
            </a:fld>
            <a:endParaRPr lang="en-US"/>
          </a:p>
        </p:txBody>
      </p:sp>
    </p:spTree>
    <p:extLst>
      <p:ext uri="{BB962C8B-B14F-4D97-AF65-F5344CB8AC3E}">
        <p14:creationId xmlns:p14="http://schemas.microsoft.com/office/powerpoint/2010/main" val="26631568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Lone Star College System</a:t>
            </a:r>
          </a:p>
          <a:p>
            <a:r>
              <a:rPr lang="en-US" smtClean="0"/>
              <a:t>Information Technology Strategic Plan for 2009-2012</a:t>
            </a:r>
          </a:p>
          <a:p>
            <a:r>
              <a:rPr lang="en-US" smtClean="0"/>
              <a:t>Carolyn Poe</a:t>
            </a:r>
          </a:p>
          <a:p>
            <a:r>
              <a:rPr lang="en-US" smtClean="0"/>
              <a:t>EDLD 5362</a:t>
            </a:r>
          </a:p>
          <a:p>
            <a:r>
              <a:rPr lang="en-US" smtClean="0"/>
              <a:t>May 2011</a:t>
            </a:r>
          </a:p>
        </p:txBody>
      </p:sp>
      <p:sp>
        <p:nvSpPr>
          <p:cNvPr id="163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Lucida Grande" pitchFamily="-110" charset="0"/>
                <a:ea typeface="Geneva" pitchFamily="-110" charset="0"/>
                <a:cs typeface="Geneva" pitchFamily="-110" charset="0"/>
              </a:defRPr>
            </a:lvl1pPr>
            <a:lvl2pPr marL="742950" indent="-285750" eaLnBrk="0" hangingPunct="0">
              <a:defRPr sz="2400">
                <a:solidFill>
                  <a:schemeClr val="tx1"/>
                </a:solidFill>
                <a:latin typeface="Lucida Grande" pitchFamily="-110" charset="0"/>
                <a:ea typeface="Geneva" pitchFamily="-110" charset="0"/>
                <a:cs typeface="Geneva" pitchFamily="-110" charset="0"/>
              </a:defRPr>
            </a:lvl2pPr>
            <a:lvl3pPr marL="1143000" indent="-228600" eaLnBrk="0" hangingPunct="0">
              <a:defRPr sz="2400">
                <a:solidFill>
                  <a:schemeClr val="tx1"/>
                </a:solidFill>
                <a:latin typeface="Lucida Grande" pitchFamily="-110" charset="0"/>
                <a:ea typeface="Geneva" pitchFamily="-110" charset="0"/>
                <a:cs typeface="Geneva" pitchFamily="-110" charset="0"/>
              </a:defRPr>
            </a:lvl3pPr>
            <a:lvl4pPr marL="1600200" indent="-228600" eaLnBrk="0" hangingPunct="0">
              <a:defRPr sz="2400">
                <a:solidFill>
                  <a:schemeClr val="tx1"/>
                </a:solidFill>
                <a:latin typeface="Lucida Grande" pitchFamily="-110" charset="0"/>
                <a:ea typeface="Geneva" pitchFamily="-110" charset="0"/>
                <a:cs typeface="Geneva" pitchFamily="-110" charset="0"/>
              </a:defRPr>
            </a:lvl4pPr>
            <a:lvl5pPr marL="2057400" indent="-228600" eaLnBrk="0" hangingPunct="0">
              <a:defRPr sz="2400">
                <a:solidFill>
                  <a:schemeClr val="tx1"/>
                </a:solidFill>
                <a:latin typeface="Lucida Grande" pitchFamily="-110" charset="0"/>
                <a:ea typeface="Geneva" pitchFamily="-110" charset="0"/>
                <a:cs typeface="Geneva" pitchFamily="-110" charset="0"/>
              </a:defRPr>
            </a:lvl5pPr>
            <a:lvl6pPr marL="25146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6pPr>
            <a:lvl7pPr marL="29718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7pPr>
            <a:lvl8pPr marL="34290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8pPr>
            <a:lvl9pPr marL="38862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9pPr>
          </a:lstStyle>
          <a:p>
            <a:fld id="{B8A24377-66A5-4AD5-ADA0-600925DAD498}" type="slidenum">
              <a:rPr lang="en-US" sz="1200" smtClean="0"/>
              <a:pPr/>
              <a:t>1</a:t>
            </a:fld>
            <a:endParaRPr lang="en-US" sz="120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Lucida Grande" pitchFamily="-110" charset="0"/>
                <a:ea typeface="Geneva" pitchFamily="-110" charset="0"/>
                <a:cs typeface="Geneva" pitchFamily="-110" charset="0"/>
              </a:defRPr>
            </a:lvl1pPr>
            <a:lvl2pPr marL="742950" indent="-285750" eaLnBrk="0" hangingPunct="0">
              <a:defRPr sz="2400">
                <a:solidFill>
                  <a:schemeClr val="tx1"/>
                </a:solidFill>
                <a:latin typeface="Lucida Grande" pitchFamily="-110" charset="0"/>
                <a:ea typeface="Geneva" pitchFamily="-110" charset="0"/>
                <a:cs typeface="Geneva" pitchFamily="-110" charset="0"/>
              </a:defRPr>
            </a:lvl2pPr>
            <a:lvl3pPr marL="1143000" indent="-228600" eaLnBrk="0" hangingPunct="0">
              <a:defRPr sz="2400">
                <a:solidFill>
                  <a:schemeClr val="tx1"/>
                </a:solidFill>
                <a:latin typeface="Lucida Grande" pitchFamily="-110" charset="0"/>
                <a:ea typeface="Geneva" pitchFamily="-110" charset="0"/>
                <a:cs typeface="Geneva" pitchFamily="-110" charset="0"/>
              </a:defRPr>
            </a:lvl3pPr>
            <a:lvl4pPr marL="1600200" indent="-228600" eaLnBrk="0" hangingPunct="0">
              <a:defRPr sz="2400">
                <a:solidFill>
                  <a:schemeClr val="tx1"/>
                </a:solidFill>
                <a:latin typeface="Lucida Grande" pitchFamily="-110" charset="0"/>
                <a:ea typeface="Geneva" pitchFamily="-110" charset="0"/>
                <a:cs typeface="Geneva" pitchFamily="-110" charset="0"/>
              </a:defRPr>
            </a:lvl4pPr>
            <a:lvl5pPr marL="2057400" indent="-228600" eaLnBrk="0" hangingPunct="0">
              <a:defRPr sz="2400">
                <a:solidFill>
                  <a:schemeClr val="tx1"/>
                </a:solidFill>
                <a:latin typeface="Lucida Grande" pitchFamily="-110" charset="0"/>
                <a:ea typeface="Geneva" pitchFamily="-110" charset="0"/>
                <a:cs typeface="Geneva" pitchFamily="-110" charset="0"/>
              </a:defRPr>
            </a:lvl5pPr>
            <a:lvl6pPr marL="25146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6pPr>
            <a:lvl7pPr marL="29718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7pPr>
            <a:lvl8pPr marL="34290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8pPr>
            <a:lvl9pPr marL="38862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9pPr>
          </a:lstStyle>
          <a:p>
            <a:fld id="{B3C32C7F-2769-4BAA-9399-C3372A516F01}" type="slidenum">
              <a:rPr lang="en-US" sz="1200" smtClean="0"/>
              <a:pPr/>
              <a:t>10</a:t>
            </a:fld>
            <a:endParaRPr lang="en-US" sz="120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xfrm>
            <a:off x="381000" y="4191000"/>
            <a:ext cx="60960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800" smtClean="0"/>
              <a:t>STUDENT SUCCESS – Provide technology resources in support of teaching, learning administration and student success.</a:t>
            </a:r>
          </a:p>
          <a:p>
            <a:r>
              <a:rPr lang="en-US" sz="800" smtClean="0"/>
              <a:t>The role and integration of technology in teaching, learning and business processes increases constantly.  Technology expands the learning environment beyond the classroom, offering a world of information, insights and opportunities. With a focus on Student Success and by providing current user-friendly technology resources to our students, faculty and administration will cultivate innovation and strengthen LSCS.</a:t>
            </a:r>
          </a:p>
          <a:p>
            <a:r>
              <a:rPr lang="en-US" sz="800" smtClean="0"/>
              <a:t> </a:t>
            </a:r>
          </a:p>
          <a:p>
            <a:r>
              <a:rPr lang="en-US" sz="800" smtClean="0"/>
              <a:t>2.  SECURITY - Strengthen security for technology infrastructure to protect critical systems and services.</a:t>
            </a:r>
          </a:p>
          <a:p>
            <a:r>
              <a:rPr lang="en-US" sz="800" smtClean="0"/>
              <a:t>It is everyone’s responsibility to safeguard LSCS assets and protect the identity of our students and employees. Ensuring confidentiality, integrity and availability of resources and systems is crucial in order to achieve a position of superiority in information technology. As LSCS grows and builds even greater and more complex technology infrastructures and service environments, we will continuously strive to minimize risks of loss and damages due to vulnerabilities that are inherently heightened.  </a:t>
            </a:r>
          </a:p>
          <a:p>
            <a:r>
              <a:rPr lang="en-US" sz="800" smtClean="0"/>
              <a:t> </a:t>
            </a:r>
          </a:p>
          <a:p>
            <a:r>
              <a:rPr lang="en-US" sz="800" smtClean="0"/>
              <a:t>3.  ACCESS - Increase access to and awareness of relevant and enabling technologies.</a:t>
            </a:r>
          </a:p>
          <a:p>
            <a:r>
              <a:rPr lang="en-US" sz="800" smtClean="0"/>
              <a:t>Becoming a leader in technology requires that students, faculty, staff and administrators have appropriate access and incorporate available hardware, software, services and tools into their daily activities. Equally important is their role and participation in innovation, communication, and collaboration. </a:t>
            </a:r>
          </a:p>
          <a:p>
            <a:r>
              <a:rPr lang="en-US" sz="800" smtClean="0"/>
              <a:t> </a:t>
            </a:r>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Lucida Grande" pitchFamily="-110" charset="0"/>
                <a:ea typeface="Geneva" pitchFamily="-110" charset="0"/>
                <a:cs typeface="Geneva" pitchFamily="-110" charset="0"/>
              </a:defRPr>
            </a:lvl1pPr>
            <a:lvl2pPr marL="742950" indent="-285750" eaLnBrk="0" hangingPunct="0">
              <a:defRPr sz="2400">
                <a:solidFill>
                  <a:schemeClr val="tx1"/>
                </a:solidFill>
                <a:latin typeface="Lucida Grande" pitchFamily="-110" charset="0"/>
                <a:ea typeface="Geneva" pitchFamily="-110" charset="0"/>
                <a:cs typeface="Geneva" pitchFamily="-110" charset="0"/>
              </a:defRPr>
            </a:lvl2pPr>
            <a:lvl3pPr marL="1143000" indent="-228600" eaLnBrk="0" hangingPunct="0">
              <a:defRPr sz="2400">
                <a:solidFill>
                  <a:schemeClr val="tx1"/>
                </a:solidFill>
                <a:latin typeface="Lucida Grande" pitchFamily="-110" charset="0"/>
                <a:ea typeface="Geneva" pitchFamily="-110" charset="0"/>
                <a:cs typeface="Geneva" pitchFamily="-110" charset="0"/>
              </a:defRPr>
            </a:lvl3pPr>
            <a:lvl4pPr marL="1600200" indent="-228600" eaLnBrk="0" hangingPunct="0">
              <a:defRPr sz="2400">
                <a:solidFill>
                  <a:schemeClr val="tx1"/>
                </a:solidFill>
                <a:latin typeface="Lucida Grande" pitchFamily="-110" charset="0"/>
                <a:ea typeface="Geneva" pitchFamily="-110" charset="0"/>
                <a:cs typeface="Geneva" pitchFamily="-110" charset="0"/>
              </a:defRPr>
            </a:lvl4pPr>
            <a:lvl5pPr marL="2057400" indent="-228600" eaLnBrk="0" hangingPunct="0">
              <a:defRPr sz="2400">
                <a:solidFill>
                  <a:schemeClr val="tx1"/>
                </a:solidFill>
                <a:latin typeface="Lucida Grande" pitchFamily="-110" charset="0"/>
                <a:ea typeface="Geneva" pitchFamily="-110" charset="0"/>
                <a:cs typeface="Geneva" pitchFamily="-110" charset="0"/>
              </a:defRPr>
            </a:lvl5pPr>
            <a:lvl6pPr marL="25146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6pPr>
            <a:lvl7pPr marL="29718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7pPr>
            <a:lvl8pPr marL="34290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8pPr>
            <a:lvl9pPr marL="38862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9pPr>
          </a:lstStyle>
          <a:p>
            <a:fld id="{747BF7DF-35D0-494D-B98B-0E0B67CFEFAF}" type="slidenum">
              <a:rPr lang="en-US" sz="1200" smtClean="0"/>
              <a:pPr/>
              <a:t>11</a:t>
            </a:fld>
            <a:endParaRPr lang="en-US" sz="120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xfrm>
            <a:off x="381000" y="4191000"/>
            <a:ext cx="60960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800" smtClean="0"/>
              <a:t>4. Efficiency and Effectiveness – Increase system-wide efficiency and effectiveness by supporting the integration of technology into instruction, administration and student support processes.</a:t>
            </a:r>
          </a:p>
          <a:p>
            <a:r>
              <a:rPr lang="en-US" sz="800" smtClean="0"/>
              <a:t>Technology is a key component of delivering instruction, offering academic services, managing business operations and supporting administrative decisions.  A few concrete examples of how technology integrates into instruction, student support and administrative business operations include delivering online courses; providing on-line registration, payroll, accounting and reporting; and making accessible tools for collaboration and communication (such as email, web conferencing and digital media). </a:t>
            </a:r>
          </a:p>
          <a:p>
            <a:r>
              <a:rPr lang="en-US" sz="800" smtClean="0"/>
              <a:t> </a:t>
            </a:r>
          </a:p>
          <a:p>
            <a:r>
              <a:rPr lang="en-US" sz="800" smtClean="0"/>
              <a:t>5. FUNDING - Provide appropriate funding for technology services, innovation and training.</a:t>
            </a:r>
          </a:p>
          <a:p>
            <a:r>
              <a:rPr lang="en-US" sz="800" smtClean="0"/>
              <a:t>A critical part, and leading indicator of successful planning, is timely allocation of appropriate funding. LSCS recognizes the strategic importance of technology and will appropriately and proportionally invest in technology assets, services and training to ensure systems and resources are in support of and aligned with LSCS goals and mission.</a:t>
            </a:r>
          </a:p>
          <a:p>
            <a:r>
              <a:rPr lang="en-US" sz="800" smtClean="0"/>
              <a:t> </a:t>
            </a:r>
          </a:p>
          <a:p>
            <a:r>
              <a:rPr lang="en-US" sz="800" smtClean="0"/>
              <a:t>6. GOVERNANCE - Establish a transparent governance structure inclusive of administrators, staff, faculty, students and members of the community. </a:t>
            </a:r>
          </a:p>
          <a:p>
            <a:r>
              <a:rPr lang="en-US" sz="800" smtClean="0"/>
              <a:t>A well-organized and well-communicated technology governance structure addresses how decisions are made with regard to the identification, acquisition, deployment and support of technology. LSCS will provide transparency in planning and decision-making through collaboration and communication of technology initiatives to all relevant stakeholders.</a:t>
            </a:r>
          </a:p>
          <a:p>
            <a:r>
              <a:rPr lang="en-US" sz="800" smtClean="0"/>
              <a:t> </a:t>
            </a:r>
          </a:p>
          <a:p>
            <a:r>
              <a:rPr lang="en-US" sz="800" smtClean="0"/>
              <a:t>7. PARTNERSHIP – Promote and sustain relationships and partnerships, both internally and externally.</a:t>
            </a:r>
          </a:p>
          <a:p>
            <a:r>
              <a:rPr lang="en-US" sz="800" smtClean="0"/>
              <a:t>Outstanding institutions have an open and trusted dialog established and cultivated internally and externally. LSCS will remain diligent in its technology-related activities to engage our valued stakeholders and to advance LSCS’s mission and goals. </a:t>
            </a:r>
          </a:p>
          <a:p>
            <a:r>
              <a:rPr lang="en-US" sz="800" smtClean="0"/>
              <a:t> </a:t>
            </a:r>
          </a:p>
          <a:p>
            <a:endParaRPr lang="en-US" sz="800" smtClean="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Lucida Grande" pitchFamily="-110" charset="0"/>
                <a:ea typeface="Geneva" pitchFamily="-110" charset="0"/>
                <a:cs typeface="Geneva" pitchFamily="-110" charset="0"/>
              </a:defRPr>
            </a:lvl1pPr>
            <a:lvl2pPr marL="742950" indent="-285750" eaLnBrk="0" hangingPunct="0">
              <a:defRPr sz="2400">
                <a:solidFill>
                  <a:schemeClr val="tx1"/>
                </a:solidFill>
                <a:latin typeface="Lucida Grande" pitchFamily="-110" charset="0"/>
                <a:ea typeface="Geneva" pitchFamily="-110" charset="0"/>
                <a:cs typeface="Geneva" pitchFamily="-110" charset="0"/>
              </a:defRPr>
            </a:lvl2pPr>
            <a:lvl3pPr marL="1143000" indent="-228600" eaLnBrk="0" hangingPunct="0">
              <a:defRPr sz="2400">
                <a:solidFill>
                  <a:schemeClr val="tx1"/>
                </a:solidFill>
                <a:latin typeface="Lucida Grande" pitchFamily="-110" charset="0"/>
                <a:ea typeface="Geneva" pitchFamily="-110" charset="0"/>
                <a:cs typeface="Geneva" pitchFamily="-110" charset="0"/>
              </a:defRPr>
            </a:lvl3pPr>
            <a:lvl4pPr marL="1600200" indent="-228600" eaLnBrk="0" hangingPunct="0">
              <a:defRPr sz="2400">
                <a:solidFill>
                  <a:schemeClr val="tx1"/>
                </a:solidFill>
                <a:latin typeface="Lucida Grande" pitchFamily="-110" charset="0"/>
                <a:ea typeface="Geneva" pitchFamily="-110" charset="0"/>
                <a:cs typeface="Geneva" pitchFamily="-110" charset="0"/>
              </a:defRPr>
            </a:lvl4pPr>
            <a:lvl5pPr marL="2057400" indent="-228600" eaLnBrk="0" hangingPunct="0">
              <a:defRPr sz="2400">
                <a:solidFill>
                  <a:schemeClr val="tx1"/>
                </a:solidFill>
                <a:latin typeface="Lucida Grande" pitchFamily="-110" charset="0"/>
                <a:ea typeface="Geneva" pitchFamily="-110" charset="0"/>
                <a:cs typeface="Geneva" pitchFamily="-110" charset="0"/>
              </a:defRPr>
            </a:lvl5pPr>
            <a:lvl6pPr marL="25146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6pPr>
            <a:lvl7pPr marL="29718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7pPr>
            <a:lvl8pPr marL="34290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8pPr>
            <a:lvl9pPr marL="38862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9pPr>
          </a:lstStyle>
          <a:p>
            <a:fld id="{1975309E-2DDC-4E93-ABD7-C272CBE1ADFD}" type="slidenum">
              <a:rPr lang="en-US" sz="1200" smtClean="0"/>
              <a:pPr/>
              <a:t>12</a:t>
            </a:fld>
            <a:endParaRPr lang="en-US" sz="120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xfrm>
            <a:off x="685800" y="4343400"/>
            <a:ext cx="5486400" cy="4495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b="1" smtClean="0"/>
              <a:t>Quality and Trust</a:t>
            </a:r>
            <a:r>
              <a:rPr lang="en-US" smtClean="0"/>
              <a:t> - Focus on providing a quality student experience.</a:t>
            </a:r>
          </a:p>
          <a:p>
            <a:pPr eaLnBrk="1" hangingPunct="1"/>
            <a:r>
              <a:rPr lang="en-US" b="1" smtClean="0"/>
              <a:t>Access</a:t>
            </a:r>
            <a:r>
              <a:rPr lang="en-US" smtClean="0"/>
              <a:t> - Provide technology that enables students, faculty and staff to make effective choices and decisions that enhance their educational and workplace experience and quality of life.</a:t>
            </a:r>
          </a:p>
          <a:p>
            <a:pPr eaLnBrk="1" hangingPunct="1"/>
            <a:r>
              <a:rPr lang="en-US" b="1" smtClean="0"/>
              <a:t>Efficiency</a:t>
            </a:r>
            <a:r>
              <a:rPr lang="en-US" smtClean="0"/>
              <a:t> – Support appropriate technology for student learning and workflow processes.</a:t>
            </a:r>
          </a:p>
          <a:p>
            <a:pPr eaLnBrk="1" hangingPunct="1"/>
            <a:r>
              <a:rPr lang="en-US" b="1" smtClean="0"/>
              <a:t>Accountability</a:t>
            </a:r>
            <a:r>
              <a:rPr lang="en-US" smtClean="0"/>
              <a:t> - Be accountable to stakeholders and provide</a:t>
            </a:r>
            <a:r>
              <a:rPr lang="en-US" b="1" smtClean="0"/>
              <a:t> </a:t>
            </a:r>
            <a:r>
              <a:rPr lang="en-US" smtClean="0"/>
              <a:t>measurable outcomes.</a:t>
            </a:r>
          </a:p>
          <a:p>
            <a:pPr eaLnBrk="1" hangingPunct="1"/>
            <a:r>
              <a:rPr lang="en-US" b="1" smtClean="0"/>
              <a:t>Student Centered</a:t>
            </a:r>
            <a:r>
              <a:rPr lang="en-US" smtClean="0"/>
              <a:t> - Always consider how our decisions and actions impact our students.</a:t>
            </a:r>
          </a:p>
          <a:p>
            <a:pPr eaLnBrk="1" hangingPunct="1"/>
            <a:r>
              <a:rPr lang="en-US" b="1" smtClean="0"/>
              <a:t>Performance</a:t>
            </a:r>
            <a:r>
              <a:rPr lang="en-US" smtClean="0"/>
              <a:t> - Provide reliable and available technology that optimizes performance.  </a:t>
            </a:r>
          </a:p>
          <a:p>
            <a:pPr eaLnBrk="1" hangingPunct="1"/>
            <a:r>
              <a:rPr lang="en-US" b="1" smtClean="0"/>
              <a:t>Respect</a:t>
            </a:r>
            <a:r>
              <a:rPr lang="en-US" smtClean="0"/>
              <a:t> - Respect and recognize the need for technology to be diverse, flexible and scalable. </a:t>
            </a:r>
          </a:p>
          <a:p>
            <a:pPr eaLnBrk="1" hangingPunct="1"/>
            <a:r>
              <a:rPr lang="en-US" b="1" smtClean="0"/>
              <a:t>Partnerships and Collaboration</a:t>
            </a:r>
            <a:r>
              <a:rPr lang="en-US" smtClean="0"/>
              <a:t> - Build and sustain internal and external relationships, partnerships and collaboration initiatives.</a:t>
            </a:r>
          </a:p>
          <a:p>
            <a:pPr eaLnBrk="1" hangingPunct="1"/>
            <a:r>
              <a:rPr lang="en-US" b="1" smtClean="0"/>
              <a:t>Innovation – </a:t>
            </a:r>
            <a:r>
              <a:rPr lang="en-US" smtClean="0"/>
              <a:t>Promote and</a:t>
            </a:r>
            <a:r>
              <a:rPr lang="en-US" b="1" smtClean="0"/>
              <a:t> </a:t>
            </a:r>
            <a:r>
              <a:rPr lang="en-US" smtClean="0"/>
              <a:t>encourage the use of cutting-edge technology and creative thinking.</a:t>
            </a:r>
          </a:p>
          <a:p>
            <a:endParaRPr lang="en-US" smtClean="0"/>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Lucida Grande" pitchFamily="-110" charset="0"/>
                <a:ea typeface="Geneva" pitchFamily="-110" charset="0"/>
                <a:cs typeface="Geneva" pitchFamily="-110" charset="0"/>
              </a:defRPr>
            </a:lvl1pPr>
            <a:lvl2pPr marL="742950" indent="-285750" eaLnBrk="0" hangingPunct="0">
              <a:defRPr sz="2400">
                <a:solidFill>
                  <a:schemeClr val="tx1"/>
                </a:solidFill>
                <a:latin typeface="Lucida Grande" pitchFamily="-110" charset="0"/>
                <a:ea typeface="Geneva" pitchFamily="-110" charset="0"/>
                <a:cs typeface="Geneva" pitchFamily="-110" charset="0"/>
              </a:defRPr>
            </a:lvl2pPr>
            <a:lvl3pPr marL="1143000" indent="-228600" eaLnBrk="0" hangingPunct="0">
              <a:defRPr sz="2400">
                <a:solidFill>
                  <a:schemeClr val="tx1"/>
                </a:solidFill>
                <a:latin typeface="Lucida Grande" pitchFamily="-110" charset="0"/>
                <a:ea typeface="Geneva" pitchFamily="-110" charset="0"/>
                <a:cs typeface="Geneva" pitchFamily="-110" charset="0"/>
              </a:defRPr>
            </a:lvl3pPr>
            <a:lvl4pPr marL="1600200" indent="-228600" eaLnBrk="0" hangingPunct="0">
              <a:defRPr sz="2400">
                <a:solidFill>
                  <a:schemeClr val="tx1"/>
                </a:solidFill>
                <a:latin typeface="Lucida Grande" pitchFamily="-110" charset="0"/>
                <a:ea typeface="Geneva" pitchFamily="-110" charset="0"/>
                <a:cs typeface="Geneva" pitchFamily="-110" charset="0"/>
              </a:defRPr>
            </a:lvl4pPr>
            <a:lvl5pPr marL="2057400" indent="-228600" eaLnBrk="0" hangingPunct="0">
              <a:defRPr sz="2400">
                <a:solidFill>
                  <a:schemeClr val="tx1"/>
                </a:solidFill>
                <a:latin typeface="Lucida Grande" pitchFamily="-110" charset="0"/>
                <a:ea typeface="Geneva" pitchFamily="-110" charset="0"/>
                <a:cs typeface="Geneva" pitchFamily="-110" charset="0"/>
              </a:defRPr>
            </a:lvl5pPr>
            <a:lvl6pPr marL="25146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6pPr>
            <a:lvl7pPr marL="29718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7pPr>
            <a:lvl8pPr marL="34290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8pPr>
            <a:lvl9pPr marL="38862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9pPr>
          </a:lstStyle>
          <a:p>
            <a:fld id="{8BC4539A-F414-4AED-AEE7-AD90174EB4A7}" type="slidenum">
              <a:rPr lang="en-US" sz="1200" smtClean="0"/>
              <a:pPr/>
              <a:t>13</a:t>
            </a:fld>
            <a:endParaRPr lang="en-US" sz="120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algn="just">
              <a:lnSpc>
                <a:spcPct val="150000"/>
              </a:lnSpc>
              <a:defRPr/>
            </a:pPr>
            <a:r>
              <a:rPr lang="en-US" dirty="0" smtClean="0">
                <a:latin typeface="Arial" pitchFamily="34" charset="0"/>
                <a:ea typeface="Times New Roman" pitchFamily="18" charset="0"/>
                <a:cs typeface="Verdana" pitchFamily="34" charset="0"/>
              </a:rPr>
              <a:t>Lone Star College System </a:t>
            </a:r>
          </a:p>
          <a:p>
            <a:pPr marL="342900" indent="-342900" algn="just">
              <a:lnSpc>
                <a:spcPct val="150000"/>
              </a:lnSpc>
              <a:buFont typeface="Arial" pitchFamily="34" charset="0"/>
              <a:buChar char="•"/>
              <a:defRPr/>
            </a:pPr>
            <a:r>
              <a:rPr lang="en-US" dirty="0" smtClean="0">
                <a:latin typeface="Arial" pitchFamily="34" charset="0"/>
                <a:ea typeface="Times New Roman" pitchFamily="18" charset="0"/>
                <a:cs typeface="Verdana" pitchFamily="34" charset="0"/>
              </a:rPr>
              <a:t>publicly supported </a:t>
            </a:r>
          </a:p>
          <a:p>
            <a:pPr marL="342900" indent="-342900" algn="just">
              <a:lnSpc>
                <a:spcPct val="150000"/>
              </a:lnSpc>
              <a:buFont typeface="Arial" pitchFamily="34" charset="0"/>
              <a:buChar char="•"/>
              <a:defRPr/>
            </a:pPr>
            <a:r>
              <a:rPr lang="en-US" dirty="0" smtClean="0">
                <a:latin typeface="Arial" pitchFamily="34" charset="0"/>
                <a:ea typeface="Times New Roman" pitchFamily="18" charset="0"/>
                <a:cs typeface="Verdana" pitchFamily="34" charset="0"/>
              </a:rPr>
              <a:t>two-year</a:t>
            </a:r>
          </a:p>
          <a:p>
            <a:pPr marL="342900" indent="-342900" algn="just">
              <a:lnSpc>
                <a:spcPct val="150000"/>
              </a:lnSpc>
              <a:buFont typeface="Arial" pitchFamily="34" charset="0"/>
              <a:buChar char="•"/>
              <a:defRPr/>
            </a:pPr>
            <a:r>
              <a:rPr lang="en-US" dirty="0" smtClean="0">
                <a:latin typeface="Arial" pitchFamily="34" charset="0"/>
                <a:ea typeface="Times New Roman" pitchFamily="18" charset="0"/>
                <a:cs typeface="Verdana" pitchFamily="34" charset="0"/>
              </a:rPr>
              <a:t>comprehensive community college system </a:t>
            </a:r>
          </a:p>
          <a:p>
            <a:pPr marL="342900" indent="-342900" algn="just">
              <a:lnSpc>
                <a:spcPct val="150000"/>
              </a:lnSpc>
              <a:buFont typeface="Arial" pitchFamily="34" charset="0"/>
              <a:buChar char="•"/>
              <a:defRPr/>
            </a:pPr>
            <a:r>
              <a:rPr lang="en-US" dirty="0" smtClean="0">
                <a:latin typeface="Arial" pitchFamily="34" charset="0"/>
                <a:ea typeface="Times New Roman" pitchFamily="18" charset="0"/>
                <a:cs typeface="Verdana" pitchFamily="34" charset="0"/>
              </a:rPr>
              <a:t>diverse individuals</a:t>
            </a:r>
          </a:p>
          <a:p>
            <a:pPr algn="just">
              <a:lnSpc>
                <a:spcPct val="150000"/>
              </a:lnSpc>
              <a:defRPr/>
            </a:pPr>
            <a:r>
              <a:rPr lang="en-US" dirty="0" smtClean="0">
                <a:latin typeface="Arial" pitchFamily="34" charset="0"/>
                <a:ea typeface="Times New Roman" pitchFamily="18" charset="0"/>
                <a:cs typeface="Verdana" pitchFamily="34" charset="0"/>
              </a:rPr>
              <a:t>That works to support education opportunities for the successful development of knowledge, skills and attitudes for a rapidly changing world. </a:t>
            </a:r>
            <a:endParaRPr lang="en-US" dirty="0" smtClean="0">
              <a:latin typeface="Trebuchet MS" pitchFamily="34" charset="0"/>
              <a:ea typeface="Times New Roman" pitchFamily="18" charset="0"/>
              <a:cs typeface="Verdana" pitchFamily="34" charset="0"/>
            </a:endParaRPr>
          </a:p>
          <a:p>
            <a:pPr algn="just">
              <a:lnSpc>
                <a:spcPct val="150000"/>
              </a:lnSpc>
              <a:defRPr/>
            </a:pPr>
            <a:r>
              <a:rPr lang="en-US" dirty="0" smtClean="0">
                <a:latin typeface="Arial" pitchFamily="34" charset="0"/>
                <a:ea typeface="Times New Roman" pitchFamily="18" charset="0"/>
                <a:cs typeface="Verdana" pitchFamily="34" charset="0"/>
              </a:rPr>
              <a:t> </a:t>
            </a:r>
            <a:endParaRPr lang="en-US" dirty="0" smtClean="0">
              <a:latin typeface="Trebuchet MS" pitchFamily="34" charset="0"/>
              <a:ea typeface="Times New Roman" pitchFamily="18" charset="0"/>
              <a:cs typeface="Verdana" pitchFamily="34" charset="0"/>
            </a:endParaRPr>
          </a:p>
          <a:p>
            <a:pPr>
              <a:defRPr/>
            </a:pPr>
            <a:endParaRPr lang="en-US" dirty="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Lucida Grande" pitchFamily="-110" charset="0"/>
                <a:ea typeface="Geneva" pitchFamily="-110" charset="0"/>
                <a:cs typeface="Geneva" pitchFamily="-110" charset="0"/>
              </a:defRPr>
            </a:lvl1pPr>
            <a:lvl2pPr marL="742950" indent="-285750" eaLnBrk="0" hangingPunct="0">
              <a:defRPr sz="2400">
                <a:solidFill>
                  <a:schemeClr val="tx1"/>
                </a:solidFill>
                <a:latin typeface="Lucida Grande" pitchFamily="-110" charset="0"/>
                <a:ea typeface="Geneva" pitchFamily="-110" charset="0"/>
                <a:cs typeface="Geneva" pitchFamily="-110" charset="0"/>
              </a:defRPr>
            </a:lvl2pPr>
            <a:lvl3pPr marL="1143000" indent="-228600" eaLnBrk="0" hangingPunct="0">
              <a:defRPr sz="2400">
                <a:solidFill>
                  <a:schemeClr val="tx1"/>
                </a:solidFill>
                <a:latin typeface="Lucida Grande" pitchFamily="-110" charset="0"/>
                <a:ea typeface="Geneva" pitchFamily="-110" charset="0"/>
                <a:cs typeface="Geneva" pitchFamily="-110" charset="0"/>
              </a:defRPr>
            </a:lvl3pPr>
            <a:lvl4pPr marL="1600200" indent="-228600" eaLnBrk="0" hangingPunct="0">
              <a:defRPr sz="2400">
                <a:solidFill>
                  <a:schemeClr val="tx1"/>
                </a:solidFill>
                <a:latin typeface="Lucida Grande" pitchFamily="-110" charset="0"/>
                <a:ea typeface="Geneva" pitchFamily="-110" charset="0"/>
                <a:cs typeface="Geneva" pitchFamily="-110" charset="0"/>
              </a:defRPr>
            </a:lvl4pPr>
            <a:lvl5pPr marL="2057400" indent="-228600" eaLnBrk="0" hangingPunct="0">
              <a:defRPr sz="2400">
                <a:solidFill>
                  <a:schemeClr val="tx1"/>
                </a:solidFill>
                <a:latin typeface="Lucida Grande" pitchFamily="-110" charset="0"/>
                <a:ea typeface="Geneva" pitchFamily="-110" charset="0"/>
                <a:cs typeface="Geneva" pitchFamily="-110" charset="0"/>
              </a:defRPr>
            </a:lvl5pPr>
            <a:lvl6pPr marL="25146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6pPr>
            <a:lvl7pPr marL="29718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7pPr>
            <a:lvl8pPr marL="34290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8pPr>
            <a:lvl9pPr marL="38862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9pPr>
          </a:lstStyle>
          <a:p>
            <a:fld id="{0111806D-BFB6-4745-8093-29BCD88291D6}" type="slidenum">
              <a:rPr lang="en-US" sz="1200" smtClean="0"/>
              <a:pPr/>
              <a:t>2</a:t>
            </a:fld>
            <a:endParaRPr lang="en-US" sz="120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marL="342900" indent="-342900" algn="just" eaLnBrk="1" fontAlgn="auto" hangingPunct="1">
              <a:spcBef>
                <a:spcPts val="0"/>
              </a:spcBef>
              <a:spcAft>
                <a:spcPts val="0"/>
              </a:spcAft>
              <a:buFont typeface="Symbol"/>
              <a:buChar char=""/>
              <a:defRPr/>
            </a:pPr>
            <a:r>
              <a:rPr lang="en-US" dirty="0" smtClean="0">
                <a:solidFill>
                  <a:srgbClr val="595959"/>
                </a:solidFill>
                <a:latin typeface="Arial"/>
                <a:ea typeface="Times New Roman"/>
                <a:cs typeface="Verdana"/>
              </a:rPr>
              <a:t>Technical programs, leading to associate degrees or certificates, designed to develop marketable skills and support economic development.</a:t>
            </a:r>
            <a:endParaRPr lang="en-US" dirty="0" smtClean="0">
              <a:latin typeface="Trebuchet MS"/>
              <a:ea typeface="Times New Roman"/>
              <a:cs typeface="Times New Roman"/>
            </a:endParaRPr>
          </a:p>
          <a:p>
            <a:pPr marL="342900" indent="-342900" algn="just" eaLnBrk="1" fontAlgn="auto" hangingPunct="1">
              <a:spcBef>
                <a:spcPts val="0"/>
              </a:spcBef>
              <a:spcAft>
                <a:spcPts val="0"/>
              </a:spcAft>
              <a:buFont typeface="Symbol"/>
              <a:buChar char=""/>
              <a:defRPr/>
            </a:pPr>
            <a:r>
              <a:rPr lang="en-US" dirty="0" smtClean="0">
                <a:solidFill>
                  <a:srgbClr val="595959"/>
                </a:solidFill>
                <a:latin typeface="Arial"/>
                <a:ea typeface="Times New Roman"/>
                <a:cs typeface="Verdana"/>
              </a:rPr>
              <a:t>Academic courses in the arts and sciences to transfer to senior institutions.</a:t>
            </a:r>
            <a:endParaRPr lang="en-US" dirty="0" smtClean="0">
              <a:latin typeface="Trebuchet MS"/>
              <a:ea typeface="Times New Roman"/>
              <a:cs typeface="Times New Roman"/>
            </a:endParaRPr>
          </a:p>
          <a:p>
            <a:pPr marL="342900" indent="-342900" algn="just" eaLnBrk="1" fontAlgn="auto" hangingPunct="1">
              <a:spcBef>
                <a:spcPts val="0"/>
              </a:spcBef>
              <a:spcAft>
                <a:spcPts val="0"/>
              </a:spcAft>
              <a:buFont typeface="Symbol"/>
              <a:buChar char=""/>
              <a:defRPr/>
            </a:pPr>
            <a:r>
              <a:rPr lang="en-US" dirty="0" smtClean="0">
                <a:solidFill>
                  <a:srgbClr val="595959"/>
                </a:solidFill>
                <a:latin typeface="Arial"/>
                <a:ea typeface="Times New Roman"/>
                <a:cs typeface="Verdana"/>
              </a:rPr>
              <a:t>Continuing adult education programs for academic, professional, occupational and cultural enhancement.</a:t>
            </a:r>
            <a:endParaRPr lang="en-US" dirty="0" smtClean="0">
              <a:latin typeface="Trebuchet MS"/>
              <a:ea typeface="Times New Roman"/>
              <a:cs typeface="Times New Roman"/>
            </a:endParaRPr>
          </a:p>
          <a:p>
            <a:pPr marL="342900" indent="-342900" algn="just" eaLnBrk="1" fontAlgn="auto" hangingPunct="1">
              <a:spcBef>
                <a:spcPts val="0"/>
              </a:spcBef>
              <a:spcAft>
                <a:spcPts val="0"/>
              </a:spcAft>
              <a:buFont typeface="Symbol"/>
              <a:buChar char=""/>
              <a:defRPr/>
            </a:pPr>
            <a:r>
              <a:rPr lang="en-US" dirty="0" smtClean="0">
                <a:solidFill>
                  <a:srgbClr val="595959"/>
                </a:solidFill>
                <a:latin typeface="Arial"/>
                <a:ea typeface="Times New Roman"/>
                <a:cs typeface="Verdana"/>
              </a:rPr>
              <a:t>Developmental education and literacy programs designed to improve the basic skills of students.</a:t>
            </a:r>
            <a:endParaRPr lang="en-US" dirty="0" smtClean="0">
              <a:latin typeface="Trebuchet MS"/>
              <a:ea typeface="Times New Roman"/>
              <a:cs typeface="Times New Roman"/>
            </a:endParaRPr>
          </a:p>
          <a:p>
            <a:pPr marL="342900" indent="-342900" algn="just" eaLnBrk="1" fontAlgn="auto" hangingPunct="1">
              <a:spcBef>
                <a:spcPts val="0"/>
              </a:spcBef>
              <a:spcAft>
                <a:spcPts val="0"/>
              </a:spcAft>
              <a:buFont typeface="Symbol"/>
              <a:buChar char=""/>
              <a:defRPr/>
            </a:pPr>
            <a:r>
              <a:rPr lang="en-US" dirty="0" smtClean="0">
                <a:solidFill>
                  <a:srgbClr val="595959"/>
                </a:solidFill>
                <a:latin typeface="Arial"/>
                <a:ea typeface="Times New Roman"/>
                <a:cs typeface="Verdana"/>
              </a:rPr>
              <a:t>A program of student support services, including counseling and learning resources, designed to assist individuals in achieving their educational and career goals.</a:t>
            </a:r>
            <a:endParaRPr lang="en-US" dirty="0" smtClean="0">
              <a:latin typeface="Trebuchet MS"/>
              <a:ea typeface="Times New Roman"/>
              <a:cs typeface="Times New Roman"/>
            </a:endParaRPr>
          </a:p>
          <a:p>
            <a:pPr marL="342900" indent="-342900" algn="just" eaLnBrk="1" fontAlgn="auto" hangingPunct="1">
              <a:spcBef>
                <a:spcPts val="0"/>
              </a:spcBef>
              <a:spcAft>
                <a:spcPts val="0"/>
              </a:spcAft>
              <a:buFont typeface="Symbol"/>
              <a:buChar char=""/>
              <a:defRPr/>
            </a:pPr>
            <a:r>
              <a:rPr lang="en-US" dirty="0" smtClean="0">
                <a:solidFill>
                  <a:srgbClr val="595959"/>
                </a:solidFill>
                <a:latin typeface="Arial"/>
                <a:ea typeface="Times New Roman"/>
                <a:cs typeface="Verdana"/>
              </a:rPr>
              <a:t>Workforce, economic and community development initiatives designed to meet local and statewide needs and other purposes as may be directed by the Board of Trustees and/or the laws of the State of Texas.</a:t>
            </a:r>
            <a:endParaRPr lang="en-US" dirty="0" smtClean="0">
              <a:latin typeface="Trebuchet MS"/>
              <a:ea typeface="Times New Roman"/>
              <a:cs typeface="Times New Roman"/>
            </a:endParaRPr>
          </a:p>
          <a:p>
            <a:pPr eaLnBrk="1" fontAlgn="auto" hangingPunct="1">
              <a:spcBef>
                <a:spcPts val="0"/>
              </a:spcBef>
              <a:spcAft>
                <a:spcPts val="0"/>
              </a:spcAft>
              <a:defRPr/>
            </a:pPr>
            <a:endParaRPr lang="en-US" dirty="0" smtClean="0"/>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Lucida Grande" pitchFamily="-110" charset="0"/>
                <a:ea typeface="Geneva" pitchFamily="-110" charset="0"/>
                <a:cs typeface="Geneva" pitchFamily="-110" charset="0"/>
              </a:defRPr>
            </a:lvl1pPr>
            <a:lvl2pPr marL="742950" indent="-285750" eaLnBrk="0" hangingPunct="0">
              <a:defRPr sz="2400">
                <a:solidFill>
                  <a:schemeClr val="tx1"/>
                </a:solidFill>
                <a:latin typeface="Lucida Grande" pitchFamily="-110" charset="0"/>
                <a:ea typeface="Geneva" pitchFamily="-110" charset="0"/>
                <a:cs typeface="Geneva" pitchFamily="-110" charset="0"/>
              </a:defRPr>
            </a:lvl2pPr>
            <a:lvl3pPr marL="1143000" indent="-228600" eaLnBrk="0" hangingPunct="0">
              <a:defRPr sz="2400">
                <a:solidFill>
                  <a:schemeClr val="tx1"/>
                </a:solidFill>
                <a:latin typeface="Lucida Grande" pitchFamily="-110" charset="0"/>
                <a:ea typeface="Geneva" pitchFamily="-110" charset="0"/>
                <a:cs typeface="Geneva" pitchFamily="-110" charset="0"/>
              </a:defRPr>
            </a:lvl3pPr>
            <a:lvl4pPr marL="1600200" indent="-228600" eaLnBrk="0" hangingPunct="0">
              <a:defRPr sz="2400">
                <a:solidFill>
                  <a:schemeClr val="tx1"/>
                </a:solidFill>
                <a:latin typeface="Lucida Grande" pitchFamily="-110" charset="0"/>
                <a:ea typeface="Geneva" pitchFamily="-110" charset="0"/>
                <a:cs typeface="Geneva" pitchFamily="-110" charset="0"/>
              </a:defRPr>
            </a:lvl4pPr>
            <a:lvl5pPr marL="2057400" indent="-228600" eaLnBrk="0" hangingPunct="0">
              <a:defRPr sz="2400">
                <a:solidFill>
                  <a:schemeClr val="tx1"/>
                </a:solidFill>
                <a:latin typeface="Lucida Grande" pitchFamily="-110" charset="0"/>
                <a:ea typeface="Geneva" pitchFamily="-110" charset="0"/>
                <a:cs typeface="Geneva" pitchFamily="-110" charset="0"/>
              </a:defRPr>
            </a:lvl5pPr>
            <a:lvl6pPr marL="25146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6pPr>
            <a:lvl7pPr marL="29718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7pPr>
            <a:lvl8pPr marL="34290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8pPr>
            <a:lvl9pPr marL="38862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9pPr>
          </a:lstStyle>
          <a:p>
            <a:fld id="{A4581E47-4DF2-4B46-B8A7-481B5FC5449B}" type="slidenum">
              <a:rPr lang="en-US" sz="1200" smtClean="0"/>
              <a:pPr/>
              <a:t>3</a:t>
            </a:fld>
            <a:endParaRPr lang="en-US" sz="120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Lucida Grande" pitchFamily="-110" charset="0"/>
                <a:ea typeface="Geneva" pitchFamily="-110" charset="0"/>
                <a:cs typeface="Geneva" pitchFamily="-110" charset="0"/>
              </a:defRPr>
            </a:lvl1pPr>
            <a:lvl2pPr marL="742950" indent="-285750" eaLnBrk="0" hangingPunct="0">
              <a:defRPr sz="2400">
                <a:solidFill>
                  <a:schemeClr val="tx1"/>
                </a:solidFill>
                <a:latin typeface="Lucida Grande" pitchFamily="-110" charset="0"/>
                <a:ea typeface="Geneva" pitchFamily="-110" charset="0"/>
                <a:cs typeface="Geneva" pitchFamily="-110" charset="0"/>
              </a:defRPr>
            </a:lvl2pPr>
            <a:lvl3pPr marL="1143000" indent="-228600" eaLnBrk="0" hangingPunct="0">
              <a:defRPr sz="2400">
                <a:solidFill>
                  <a:schemeClr val="tx1"/>
                </a:solidFill>
                <a:latin typeface="Lucida Grande" pitchFamily="-110" charset="0"/>
                <a:ea typeface="Geneva" pitchFamily="-110" charset="0"/>
                <a:cs typeface="Geneva" pitchFamily="-110" charset="0"/>
              </a:defRPr>
            </a:lvl3pPr>
            <a:lvl4pPr marL="1600200" indent="-228600" eaLnBrk="0" hangingPunct="0">
              <a:defRPr sz="2400">
                <a:solidFill>
                  <a:schemeClr val="tx1"/>
                </a:solidFill>
                <a:latin typeface="Lucida Grande" pitchFamily="-110" charset="0"/>
                <a:ea typeface="Geneva" pitchFamily="-110" charset="0"/>
                <a:cs typeface="Geneva" pitchFamily="-110" charset="0"/>
              </a:defRPr>
            </a:lvl4pPr>
            <a:lvl5pPr marL="2057400" indent="-228600" eaLnBrk="0" hangingPunct="0">
              <a:defRPr sz="2400">
                <a:solidFill>
                  <a:schemeClr val="tx1"/>
                </a:solidFill>
                <a:latin typeface="Lucida Grande" pitchFamily="-110" charset="0"/>
                <a:ea typeface="Geneva" pitchFamily="-110" charset="0"/>
                <a:cs typeface="Geneva" pitchFamily="-110" charset="0"/>
              </a:defRPr>
            </a:lvl5pPr>
            <a:lvl6pPr marL="25146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6pPr>
            <a:lvl7pPr marL="29718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7pPr>
            <a:lvl8pPr marL="34290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8pPr>
            <a:lvl9pPr marL="38862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9pPr>
          </a:lstStyle>
          <a:p>
            <a:fld id="{586C994F-C0ED-4554-BC39-A1E2FDD6F3C8}" type="slidenum">
              <a:rPr lang="en-US" sz="1200" smtClean="0"/>
              <a:pPr/>
              <a:t>4</a:t>
            </a:fld>
            <a:endParaRPr lang="en-US" sz="120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Lucida Grande" pitchFamily="-110" charset="0"/>
                <a:ea typeface="Geneva" pitchFamily="-110" charset="0"/>
                <a:cs typeface="Geneva" pitchFamily="-110" charset="0"/>
              </a:defRPr>
            </a:lvl1pPr>
            <a:lvl2pPr marL="742950" indent="-285750" eaLnBrk="0" hangingPunct="0">
              <a:defRPr sz="2400">
                <a:solidFill>
                  <a:schemeClr val="tx1"/>
                </a:solidFill>
                <a:latin typeface="Lucida Grande" pitchFamily="-110" charset="0"/>
                <a:ea typeface="Geneva" pitchFamily="-110" charset="0"/>
                <a:cs typeface="Geneva" pitchFamily="-110" charset="0"/>
              </a:defRPr>
            </a:lvl2pPr>
            <a:lvl3pPr marL="1143000" indent="-228600" eaLnBrk="0" hangingPunct="0">
              <a:defRPr sz="2400">
                <a:solidFill>
                  <a:schemeClr val="tx1"/>
                </a:solidFill>
                <a:latin typeface="Lucida Grande" pitchFamily="-110" charset="0"/>
                <a:ea typeface="Geneva" pitchFamily="-110" charset="0"/>
                <a:cs typeface="Geneva" pitchFamily="-110" charset="0"/>
              </a:defRPr>
            </a:lvl3pPr>
            <a:lvl4pPr marL="1600200" indent="-228600" eaLnBrk="0" hangingPunct="0">
              <a:defRPr sz="2400">
                <a:solidFill>
                  <a:schemeClr val="tx1"/>
                </a:solidFill>
                <a:latin typeface="Lucida Grande" pitchFamily="-110" charset="0"/>
                <a:ea typeface="Geneva" pitchFamily="-110" charset="0"/>
                <a:cs typeface="Geneva" pitchFamily="-110" charset="0"/>
              </a:defRPr>
            </a:lvl4pPr>
            <a:lvl5pPr marL="2057400" indent="-228600" eaLnBrk="0" hangingPunct="0">
              <a:defRPr sz="2400">
                <a:solidFill>
                  <a:schemeClr val="tx1"/>
                </a:solidFill>
                <a:latin typeface="Lucida Grande" pitchFamily="-110" charset="0"/>
                <a:ea typeface="Geneva" pitchFamily="-110" charset="0"/>
                <a:cs typeface="Geneva" pitchFamily="-110" charset="0"/>
              </a:defRPr>
            </a:lvl5pPr>
            <a:lvl6pPr marL="25146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6pPr>
            <a:lvl7pPr marL="29718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7pPr>
            <a:lvl8pPr marL="34290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8pPr>
            <a:lvl9pPr marL="38862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9pPr>
          </a:lstStyle>
          <a:p>
            <a:fld id="{8B8AF18F-6963-4EBA-AAD6-D9B11D88004A}" type="slidenum">
              <a:rPr lang="en-US" sz="1200" smtClean="0"/>
              <a:pPr/>
              <a:t>5</a:t>
            </a:fld>
            <a:endParaRPr lang="en-US" sz="120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000" smtClean="0"/>
              <a:t>The participative and collaborative process included the following groups:</a:t>
            </a:r>
          </a:p>
          <a:p>
            <a:r>
              <a:rPr lang="en-US" sz="1000" smtClean="0"/>
              <a:t>Executive Council</a:t>
            </a:r>
          </a:p>
          <a:p>
            <a:r>
              <a:rPr lang="en-US" sz="1000" smtClean="0"/>
              <a:t>Council for Education and Student Development (CESD)</a:t>
            </a:r>
          </a:p>
          <a:p>
            <a:r>
              <a:rPr lang="en-US" sz="1000" smtClean="0"/>
              <a:t>Continuing Education Council</a:t>
            </a:r>
          </a:p>
          <a:p>
            <a:r>
              <a:rPr lang="en-US" sz="1000" smtClean="0"/>
              <a:t>Workforce Council</a:t>
            </a:r>
          </a:p>
          <a:p>
            <a:r>
              <a:rPr lang="en-US" sz="1000" smtClean="0"/>
              <a:t>Web Council</a:t>
            </a:r>
          </a:p>
          <a:p>
            <a:r>
              <a:rPr lang="en-US" sz="1000" smtClean="0"/>
              <a:t>Leadership Technology Advisory Council (L-TAC)</a:t>
            </a:r>
          </a:p>
          <a:p>
            <a:r>
              <a:rPr lang="en-US" sz="1000" smtClean="0"/>
              <a:t>Academic Technology Advisory Council (A-TAC)</a:t>
            </a:r>
          </a:p>
          <a:p>
            <a:r>
              <a:rPr lang="en-US" sz="1000" smtClean="0"/>
              <a:t>Student Technology Advisory Council (S-TAC)</a:t>
            </a:r>
          </a:p>
          <a:p>
            <a:r>
              <a:rPr lang="en-US" sz="1000" smtClean="0"/>
              <a:t>Tactical Technology Advisory Council (T-TAC)</a:t>
            </a:r>
          </a:p>
          <a:p>
            <a:r>
              <a:rPr lang="en-US" sz="1000" smtClean="0"/>
              <a:t>Campus Technology Advisory Councils (C-TAC) co-chairs</a:t>
            </a:r>
          </a:p>
          <a:p>
            <a:r>
              <a:rPr lang="en-US" sz="1000" smtClean="0"/>
              <a:t>System Technology Advisory Council (Sys-TAC)</a:t>
            </a:r>
          </a:p>
          <a:p>
            <a:r>
              <a:rPr lang="en-US" sz="1000" smtClean="0"/>
              <a:t>Institutional Effectiveness Council</a:t>
            </a:r>
          </a:p>
          <a:p>
            <a:r>
              <a:rPr lang="en-US" sz="1000" smtClean="0"/>
              <a:t>Student Services Council</a:t>
            </a:r>
          </a:p>
          <a:p>
            <a:r>
              <a:rPr lang="en-US" sz="1000" smtClean="0"/>
              <a:t>Vice Presidents of Administration Council</a:t>
            </a:r>
          </a:p>
          <a:p>
            <a:r>
              <a:rPr lang="en-US" sz="1000" smtClean="0"/>
              <a:t>Vice Presidents of Instruction Council</a:t>
            </a:r>
          </a:p>
          <a:p>
            <a:r>
              <a:rPr lang="en-US" sz="1000" smtClean="0"/>
              <a:t>Faculty Senate Presidents</a:t>
            </a:r>
          </a:p>
          <a:p>
            <a:r>
              <a:rPr lang="en-US" sz="1000" smtClean="0"/>
              <a:t>Chairs and Co-chairs of Campus Strategic Planning Committees</a:t>
            </a:r>
          </a:p>
          <a:p>
            <a:endParaRPr lang="en-US" sz="100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Lucida Grande" pitchFamily="-110" charset="0"/>
                <a:ea typeface="Geneva" pitchFamily="-110" charset="0"/>
                <a:cs typeface="Geneva" pitchFamily="-110" charset="0"/>
              </a:defRPr>
            </a:lvl1pPr>
            <a:lvl2pPr marL="742950" indent="-285750" eaLnBrk="0" hangingPunct="0">
              <a:defRPr sz="2400">
                <a:solidFill>
                  <a:schemeClr val="tx1"/>
                </a:solidFill>
                <a:latin typeface="Lucida Grande" pitchFamily="-110" charset="0"/>
                <a:ea typeface="Geneva" pitchFamily="-110" charset="0"/>
                <a:cs typeface="Geneva" pitchFamily="-110" charset="0"/>
              </a:defRPr>
            </a:lvl2pPr>
            <a:lvl3pPr marL="1143000" indent="-228600" eaLnBrk="0" hangingPunct="0">
              <a:defRPr sz="2400">
                <a:solidFill>
                  <a:schemeClr val="tx1"/>
                </a:solidFill>
                <a:latin typeface="Lucida Grande" pitchFamily="-110" charset="0"/>
                <a:ea typeface="Geneva" pitchFamily="-110" charset="0"/>
                <a:cs typeface="Geneva" pitchFamily="-110" charset="0"/>
              </a:defRPr>
            </a:lvl3pPr>
            <a:lvl4pPr marL="1600200" indent="-228600" eaLnBrk="0" hangingPunct="0">
              <a:defRPr sz="2400">
                <a:solidFill>
                  <a:schemeClr val="tx1"/>
                </a:solidFill>
                <a:latin typeface="Lucida Grande" pitchFamily="-110" charset="0"/>
                <a:ea typeface="Geneva" pitchFamily="-110" charset="0"/>
                <a:cs typeface="Geneva" pitchFamily="-110" charset="0"/>
              </a:defRPr>
            </a:lvl4pPr>
            <a:lvl5pPr marL="2057400" indent="-228600" eaLnBrk="0" hangingPunct="0">
              <a:defRPr sz="2400">
                <a:solidFill>
                  <a:schemeClr val="tx1"/>
                </a:solidFill>
                <a:latin typeface="Lucida Grande" pitchFamily="-110" charset="0"/>
                <a:ea typeface="Geneva" pitchFamily="-110" charset="0"/>
                <a:cs typeface="Geneva" pitchFamily="-110" charset="0"/>
              </a:defRPr>
            </a:lvl5pPr>
            <a:lvl6pPr marL="25146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6pPr>
            <a:lvl7pPr marL="29718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7pPr>
            <a:lvl8pPr marL="34290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8pPr>
            <a:lvl9pPr marL="38862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9pPr>
          </a:lstStyle>
          <a:p>
            <a:fld id="{AAC8D3D7-C94F-4329-801A-B8DD5D5B4A0D}" type="slidenum">
              <a:rPr lang="en-US" sz="1200" smtClean="0"/>
              <a:pPr/>
              <a:t>6</a:t>
            </a:fld>
            <a:endParaRPr lang="en-US" sz="120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Lucida Grande" pitchFamily="-110" charset="0"/>
                <a:ea typeface="Geneva" pitchFamily="-110" charset="0"/>
                <a:cs typeface="Geneva" pitchFamily="-110" charset="0"/>
              </a:defRPr>
            </a:lvl1pPr>
            <a:lvl2pPr marL="742950" indent="-285750" eaLnBrk="0" hangingPunct="0">
              <a:defRPr sz="2400">
                <a:solidFill>
                  <a:schemeClr val="tx1"/>
                </a:solidFill>
                <a:latin typeface="Lucida Grande" pitchFamily="-110" charset="0"/>
                <a:ea typeface="Geneva" pitchFamily="-110" charset="0"/>
                <a:cs typeface="Geneva" pitchFamily="-110" charset="0"/>
              </a:defRPr>
            </a:lvl2pPr>
            <a:lvl3pPr marL="1143000" indent="-228600" eaLnBrk="0" hangingPunct="0">
              <a:defRPr sz="2400">
                <a:solidFill>
                  <a:schemeClr val="tx1"/>
                </a:solidFill>
                <a:latin typeface="Lucida Grande" pitchFamily="-110" charset="0"/>
                <a:ea typeface="Geneva" pitchFamily="-110" charset="0"/>
                <a:cs typeface="Geneva" pitchFamily="-110" charset="0"/>
              </a:defRPr>
            </a:lvl3pPr>
            <a:lvl4pPr marL="1600200" indent="-228600" eaLnBrk="0" hangingPunct="0">
              <a:defRPr sz="2400">
                <a:solidFill>
                  <a:schemeClr val="tx1"/>
                </a:solidFill>
                <a:latin typeface="Lucida Grande" pitchFamily="-110" charset="0"/>
                <a:ea typeface="Geneva" pitchFamily="-110" charset="0"/>
                <a:cs typeface="Geneva" pitchFamily="-110" charset="0"/>
              </a:defRPr>
            </a:lvl4pPr>
            <a:lvl5pPr marL="2057400" indent="-228600" eaLnBrk="0" hangingPunct="0">
              <a:defRPr sz="2400">
                <a:solidFill>
                  <a:schemeClr val="tx1"/>
                </a:solidFill>
                <a:latin typeface="Lucida Grande" pitchFamily="-110" charset="0"/>
                <a:ea typeface="Geneva" pitchFamily="-110" charset="0"/>
                <a:cs typeface="Geneva" pitchFamily="-110" charset="0"/>
              </a:defRPr>
            </a:lvl5pPr>
            <a:lvl6pPr marL="25146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6pPr>
            <a:lvl7pPr marL="29718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7pPr>
            <a:lvl8pPr marL="34290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8pPr>
            <a:lvl9pPr marL="38862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9pPr>
          </a:lstStyle>
          <a:p>
            <a:fld id="{6A3A1336-485C-4F34-922B-658FF35346C0}" type="slidenum">
              <a:rPr lang="en-US" sz="1200" smtClean="0"/>
              <a:pPr/>
              <a:t>7</a:t>
            </a:fld>
            <a:endParaRPr lang="en-US" sz="120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Lucida Grande" pitchFamily="-110" charset="0"/>
                <a:ea typeface="Geneva" pitchFamily="-110" charset="0"/>
                <a:cs typeface="Geneva" pitchFamily="-110" charset="0"/>
              </a:defRPr>
            </a:lvl1pPr>
            <a:lvl2pPr marL="742950" indent="-285750" eaLnBrk="0" hangingPunct="0">
              <a:defRPr sz="2400">
                <a:solidFill>
                  <a:schemeClr val="tx1"/>
                </a:solidFill>
                <a:latin typeface="Lucida Grande" pitchFamily="-110" charset="0"/>
                <a:ea typeface="Geneva" pitchFamily="-110" charset="0"/>
                <a:cs typeface="Geneva" pitchFamily="-110" charset="0"/>
              </a:defRPr>
            </a:lvl2pPr>
            <a:lvl3pPr marL="1143000" indent="-228600" eaLnBrk="0" hangingPunct="0">
              <a:defRPr sz="2400">
                <a:solidFill>
                  <a:schemeClr val="tx1"/>
                </a:solidFill>
                <a:latin typeface="Lucida Grande" pitchFamily="-110" charset="0"/>
                <a:ea typeface="Geneva" pitchFamily="-110" charset="0"/>
                <a:cs typeface="Geneva" pitchFamily="-110" charset="0"/>
              </a:defRPr>
            </a:lvl3pPr>
            <a:lvl4pPr marL="1600200" indent="-228600" eaLnBrk="0" hangingPunct="0">
              <a:defRPr sz="2400">
                <a:solidFill>
                  <a:schemeClr val="tx1"/>
                </a:solidFill>
                <a:latin typeface="Lucida Grande" pitchFamily="-110" charset="0"/>
                <a:ea typeface="Geneva" pitchFamily="-110" charset="0"/>
                <a:cs typeface="Geneva" pitchFamily="-110" charset="0"/>
              </a:defRPr>
            </a:lvl4pPr>
            <a:lvl5pPr marL="2057400" indent="-228600" eaLnBrk="0" hangingPunct="0">
              <a:defRPr sz="2400">
                <a:solidFill>
                  <a:schemeClr val="tx1"/>
                </a:solidFill>
                <a:latin typeface="Lucida Grande" pitchFamily="-110" charset="0"/>
                <a:ea typeface="Geneva" pitchFamily="-110" charset="0"/>
                <a:cs typeface="Geneva" pitchFamily="-110" charset="0"/>
              </a:defRPr>
            </a:lvl5pPr>
            <a:lvl6pPr marL="25146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6pPr>
            <a:lvl7pPr marL="29718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7pPr>
            <a:lvl8pPr marL="34290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8pPr>
            <a:lvl9pPr marL="38862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9pPr>
          </a:lstStyle>
          <a:p>
            <a:fld id="{CA4E6036-985B-4451-8F92-25A898A0D834}" type="slidenum">
              <a:rPr lang="en-US" sz="1200" smtClean="0"/>
              <a:pPr/>
              <a:t>8</a:t>
            </a:fld>
            <a:endParaRPr lang="en-US" sz="120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Lucida Grande" pitchFamily="-110" charset="0"/>
                <a:ea typeface="Geneva" pitchFamily="-110" charset="0"/>
                <a:cs typeface="Geneva" pitchFamily="-110" charset="0"/>
              </a:defRPr>
            </a:lvl1pPr>
            <a:lvl2pPr marL="742950" indent="-285750" eaLnBrk="0" hangingPunct="0">
              <a:defRPr sz="2400">
                <a:solidFill>
                  <a:schemeClr val="tx1"/>
                </a:solidFill>
                <a:latin typeface="Lucida Grande" pitchFamily="-110" charset="0"/>
                <a:ea typeface="Geneva" pitchFamily="-110" charset="0"/>
                <a:cs typeface="Geneva" pitchFamily="-110" charset="0"/>
              </a:defRPr>
            </a:lvl2pPr>
            <a:lvl3pPr marL="1143000" indent="-228600" eaLnBrk="0" hangingPunct="0">
              <a:defRPr sz="2400">
                <a:solidFill>
                  <a:schemeClr val="tx1"/>
                </a:solidFill>
                <a:latin typeface="Lucida Grande" pitchFamily="-110" charset="0"/>
                <a:ea typeface="Geneva" pitchFamily="-110" charset="0"/>
                <a:cs typeface="Geneva" pitchFamily="-110" charset="0"/>
              </a:defRPr>
            </a:lvl3pPr>
            <a:lvl4pPr marL="1600200" indent="-228600" eaLnBrk="0" hangingPunct="0">
              <a:defRPr sz="2400">
                <a:solidFill>
                  <a:schemeClr val="tx1"/>
                </a:solidFill>
                <a:latin typeface="Lucida Grande" pitchFamily="-110" charset="0"/>
                <a:ea typeface="Geneva" pitchFamily="-110" charset="0"/>
                <a:cs typeface="Geneva" pitchFamily="-110" charset="0"/>
              </a:defRPr>
            </a:lvl4pPr>
            <a:lvl5pPr marL="2057400" indent="-228600" eaLnBrk="0" hangingPunct="0">
              <a:defRPr sz="2400">
                <a:solidFill>
                  <a:schemeClr val="tx1"/>
                </a:solidFill>
                <a:latin typeface="Lucida Grande" pitchFamily="-110" charset="0"/>
                <a:ea typeface="Geneva" pitchFamily="-110" charset="0"/>
                <a:cs typeface="Geneva" pitchFamily="-110" charset="0"/>
              </a:defRPr>
            </a:lvl5pPr>
            <a:lvl6pPr marL="25146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6pPr>
            <a:lvl7pPr marL="29718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7pPr>
            <a:lvl8pPr marL="34290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8pPr>
            <a:lvl9pPr marL="38862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9pPr>
          </a:lstStyle>
          <a:p>
            <a:fld id="{5FCFF671-3FF7-462C-831A-D1C10680A519}" type="slidenum">
              <a:rPr lang="en-US" sz="1200" smtClean="0"/>
              <a:pPr/>
              <a:t>9</a:t>
            </a:fld>
            <a:endParaRPr lang="en-US" sz="120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1618857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082989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76814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91070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9522965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463775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589466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0020261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51869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045495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221881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4" descr="Section Slide Blu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5588" cy="686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13"/>
          <p:cNvSpPr>
            <a:spLocks noChangeArrowheads="1"/>
          </p:cNvSpPr>
          <p:nvPr/>
        </p:nvSpPr>
        <p:spPr bwMode="auto">
          <a:xfrm>
            <a:off x="401638" y="1778000"/>
            <a:ext cx="8332787" cy="4851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hangingPunct="0"/>
            <a:endParaRPr lang="en-US"/>
          </a:p>
        </p:txBody>
      </p:sp>
      <p:pic>
        <p:nvPicPr>
          <p:cNvPr id="1028" name="Picture 15" descr="Swoosh Percentage Blu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019800" y="4341813"/>
            <a:ext cx="2670175" cy="2287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Lucida Grande" pitchFamily="-110" charset="0"/>
          <a:ea typeface="Geneva" pitchFamily="-110" charset="0"/>
          <a:cs typeface="Geneva" pitchFamily="-110" charset="0"/>
        </a:defRPr>
      </a:lvl2pPr>
      <a:lvl3pPr algn="ctr" rtl="0" eaLnBrk="0" fontAlgn="base" hangingPunct="0">
        <a:spcBef>
          <a:spcPct val="0"/>
        </a:spcBef>
        <a:spcAft>
          <a:spcPct val="0"/>
        </a:spcAft>
        <a:defRPr sz="4400">
          <a:solidFill>
            <a:schemeClr val="tx2"/>
          </a:solidFill>
          <a:latin typeface="Lucida Grande" pitchFamily="-110" charset="0"/>
          <a:ea typeface="Geneva" pitchFamily="-110" charset="0"/>
          <a:cs typeface="Geneva" pitchFamily="-110" charset="0"/>
        </a:defRPr>
      </a:lvl3pPr>
      <a:lvl4pPr algn="ctr" rtl="0" eaLnBrk="0" fontAlgn="base" hangingPunct="0">
        <a:spcBef>
          <a:spcPct val="0"/>
        </a:spcBef>
        <a:spcAft>
          <a:spcPct val="0"/>
        </a:spcAft>
        <a:defRPr sz="4400">
          <a:solidFill>
            <a:schemeClr val="tx2"/>
          </a:solidFill>
          <a:latin typeface="Lucida Grande" pitchFamily="-110" charset="0"/>
          <a:ea typeface="Geneva" pitchFamily="-110" charset="0"/>
          <a:cs typeface="Geneva" pitchFamily="-110" charset="0"/>
        </a:defRPr>
      </a:lvl4pPr>
      <a:lvl5pPr algn="ctr" rtl="0" eaLnBrk="0" fontAlgn="base" hangingPunct="0">
        <a:spcBef>
          <a:spcPct val="0"/>
        </a:spcBef>
        <a:spcAft>
          <a:spcPct val="0"/>
        </a:spcAft>
        <a:defRPr sz="4400">
          <a:solidFill>
            <a:schemeClr val="tx2"/>
          </a:solidFill>
          <a:latin typeface="Lucida Grande" pitchFamily="-110" charset="0"/>
          <a:ea typeface="Geneva" pitchFamily="-110" charset="0"/>
          <a:cs typeface="Geneva" pitchFamily="-110" charset="0"/>
        </a:defRPr>
      </a:lvl5pPr>
      <a:lvl6pPr marL="457200" algn="ctr" rtl="0" fontAlgn="base">
        <a:spcBef>
          <a:spcPct val="0"/>
        </a:spcBef>
        <a:spcAft>
          <a:spcPct val="0"/>
        </a:spcAft>
        <a:defRPr sz="4400">
          <a:solidFill>
            <a:schemeClr val="tx2"/>
          </a:solidFill>
          <a:latin typeface="Lucida Grande" pitchFamily="-110" charset="0"/>
          <a:ea typeface="Geneva" pitchFamily="-110" charset="0"/>
          <a:cs typeface="Geneva" pitchFamily="-110" charset="0"/>
        </a:defRPr>
      </a:lvl6pPr>
      <a:lvl7pPr marL="914400" algn="ctr" rtl="0" fontAlgn="base">
        <a:spcBef>
          <a:spcPct val="0"/>
        </a:spcBef>
        <a:spcAft>
          <a:spcPct val="0"/>
        </a:spcAft>
        <a:defRPr sz="4400">
          <a:solidFill>
            <a:schemeClr val="tx2"/>
          </a:solidFill>
          <a:latin typeface="Lucida Grande" pitchFamily="-110" charset="0"/>
          <a:ea typeface="Geneva" pitchFamily="-110" charset="0"/>
          <a:cs typeface="Geneva" pitchFamily="-110" charset="0"/>
        </a:defRPr>
      </a:lvl7pPr>
      <a:lvl8pPr marL="1371600" algn="ctr" rtl="0" fontAlgn="base">
        <a:spcBef>
          <a:spcPct val="0"/>
        </a:spcBef>
        <a:spcAft>
          <a:spcPct val="0"/>
        </a:spcAft>
        <a:defRPr sz="4400">
          <a:solidFill>
            <a:schemeClr val="tx2"/>
          </a:solidFill>
          <a:latin typeface="Lucida Grande" pitchFamily="-110" charset="0"/>
          <a:ea typeface="Geneva" pitchFamily="-110" charset="0"/>
          <a:cs typeface="Geneva" pitchFamily="-110" charset="0"/>
        </a:defRPr>
      </a:lvl8pPr>
      <a:lvl9pPr marL="1828800" algn="ctr" rtl="0" fontAlgn="base">
        <a:spcBef>
          <a:spcPct val="0"/>
        </a:spcBef>
        <a:spcAft>
          <a:spcPct val="0"/>
        </a:spcAft>
        <a:defRPr sz="4400">
          <a:solidFill>
            <a:schemeClr val="tx2"/>
          </a:solidFill>
          <a:latin typeface="Lucida Grande" pitchFamily="-110" charset="0"/>
          <a:ea typeface="Geneva" pitchFamily="-110" charset="0"/>
          <a:cs typeface="Geneva" pitchFamily="-110"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microsoft.com/office/2007/relationships/media" Target="../media/media2.wma"/><Relationship Id="rId7" Type="http://schemas.openxmlformats.org/officeDocument/2006/relationships/image" Target="../media/image3.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audio" Target="../media/media2.wma"/></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1.wma"/><Relationship Id="rId1" Type="http://schemas.microsoft.com/office/2007/relationships/media" Target="../media/media11.wma"/><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2.wma"/><Relationship Id="rId1" Type="http://schemas.microsoft.com/office/2007/relationships/media" Target="../media/media12.wma"/><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3.wma"/><Relationship Id="rId1" Type="http://schemas.microsoft.com/office/2007/relationships/media" Target="../media/media13.wma"/><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4.wma"/><Relationship Id="rId1" Type="http://schemas.microsoft.com/office/2007/relationships/media" Target="../media/media14.wma"/><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3" Type="http://schemas.microsoft.com/office/2007/relationships/media" Target="../media/media3.wma"/><Relationship Id="rId7" Type="http://schemas.openxmlformats.org/officeDocument/2006/relationships/image" Target="../media/image3.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notesSlide" Target="../notesSlides/notesSlide2.xml"/><Relationship Id="rId5" Type="http://schemas.openxmlformats.org/officeDocument/2006/relationships/slideLayout" Target="../slideLayouts/slideLayout1.xml"/><Relationship Id="rId4" Type="http://schemas.openxmlformats.org/officeDocument/2006/relationships/audio" Target="../media/media3.wma"/></Relationships>
</file>

<file path=ppt/slides/_rels/slide3.xml.rels><?xml version="1.0" encoding="UTF-8" standalone="yes"?>
<Relationships xmlns="http://schemas.openxmlformats.org/package/2006/relationships"><Relationship Id="rId8" Type="http://schemas.openxmlformats.org/officeDocument/2006/relationships/image" Target="../media/image4.png"/><Relationship Id="rId3" Type="http://schemas.microsoft.com/office/2007/relationships/media" Target="../media/media4.wma"/><Relationship Id="rId7" Type="http://schemas.openxmlformats.org/officeDocument/2006/relationships/image" Target="../media/image3.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notesSlide" Target="../notesSlides/notesSlide3.xml"/><Relationship Id="rId5" Type="http://schemas.openxmlformats.org/officeDocument/2006/relationships/slideLayout" Target="../slideLayouts/slideLayout1.xml"/><Relationship Id="rId4" Type="http://schemas.openxmlformats.org/officeDocument/2006/relationships/audio" Target="../media/media4.wma"/></Relationships>
</file>

<file path=ppt/slides/_rels/slide4.xml.rels><?xml version="1.0" encoding="UTF-8" standalone="yes"?>
<Relationships xmlns="http://schemas.openxmlformats.org/package/2006/relationships"><Relationship Id="rId8" Type="http://schemas.openxmlformats.org/officeDocument/2006/relationships/image" Target="../media/image4.png"/><Relationship Id="rId3" Type="http://schemas.microsoft.com/office/2007/relationships/media" Target="../media/media5.wma"/><Relationship Id="rId7" Type="http://schemas.openxmlformats.org/officeDocument/2006/relationships/image" Target="../media/image3.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notesSlide" Target="../notesSlides/notesSlide4.xml"/><Relationship Id="rId5" Type="http://schemas.openxmlformats.org/officeDocument/2006/relationships/slideLayout" Target="../slideLayouts/slideLayout1.xml"/><Relationship Id="rId4" Type="http://schemas.openxmlformats.org/officeDocument/2006/relationships/audio" Target="../media/media5.wma"/></Relationships>
</file>

<file path=ppt/slides/_rels/slide5.xml.rels><?xml version="1.0" encoding="UTF-8" standalone="yes"?>
<Relationships xmlns="http://schemas.openxmlformats.org/package/2006/relationships"><Relationship Id="rId8" Type="http://schemas.openxmlformats.org/officeDocument/2006/relationships/image" Target="../media/image4.png"/><Relationship Id="rId3" Type="http://schemas.microsoft.com/office/2007/relationships/media" Target="../media/media6.wma"/><Relationship Id="rId7" Type="http://schemas.openxmlformats.org/officeDocument/2006/relationships/image" Target="../media/image3.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notesSlide" Target="../notesSlides/notesSlide5.xml"/><Relationship Id="rId5" Type="http://schemas.openxmlformats.org/officeDocument/2006/relationships/slideLayout" Target="../slideLayouts/slideLayout1.xml"/><Relationship Id="rId4" Type="http://schemas.openxmlformats.org/officeDocument/2006/relationships/audio" Target="../media/media6.wma"/></Relationships>
</file>

<file path=ppt/slides/_rels/slide6.xml.rels><?xml version="1.0" encoding="UTF-8" standalone="yes"?>
<Relationships xmlns="http://schemas.openxmlformats.org/package/2006/relationships"><Relationship Id="rId8" Type="http://schemas.openxmlformats.org/officeDocument/2006/relationships/image" Target="../media/image4.png"/><Relationship Id="rId3" Type="http://schemas.microsoft.com/office/2007/relationships/media" Target="../media/media7.wma"/><Relationship Id="rId7" Type="http://schemas.openxmlformats.org/officeDocument/2006/relationships/image" Target="../media/image3.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notesSlide" Target="../notesSlides/notesSlide6.xml"/><Relationship Id="rId5" Type="http://schemas.openxmlformats.org/officeDocument/2006/relationships/slideLayout" Target="../slideLayouts/slideLayout1.xml"/><Relationship Id="rId4" Type="http://schemas.openxmlformats.org/officeDocument/2006/relationships/audio" Target="../media/media7.wma"/></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8.wma"/><Relationship Id="rId1" Type="http://schemas.microsoft.com/office/2007/relationships/media" Target="../media/media8.wma"/><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9.wma"/><Relationship Id="rId1" Type="http://schemas.microsoft.com/office/2007/relationships/media" Target="../media/media9.wma"/><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0.wma"/><Relationship Id="rId1" Type="http://schemas.microsoft.com/office/2007/relationships/media" Target="../media/media10.wma"/><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7"/>
          <p:cNvSpPr txBox="1">
            <a:spLocks noChangeArrowheads="1"/>
          </p:cNvSpPr>
          <p:nvPr/>
        </p:nvSpPr>
        <p:spPr bwMode="auto">
          <a:xfrm>
            <a:off x="3962400" y="609600"/>
            <a:ext cx="47244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Lucida Grande" pitchFamily="-110" charset="0"/>
                <a:ea typeface="Geneva" pitchFamily="-110" charset="0"/>
                <a:cs typeface="Geneva" pitchFamily="-110" charset="0"/>
              </a:defRPr>
            </a:lvl1pPr>
            <a:lvl2pPr marL="742950" indent="-285750" eaLnBrk="0" hangingPunct="0">
              <a:defRPr sz="2400">
                <a:solidFill>
                  <a:schemeClr val="tx1"/>
                </a:solidFill>
                <a:latin typeface="Lucida Grande" pitchFamily="-110" charset="0"/>
                <a:ea typeface="Geneva" pitchFamily="-110" charset="0"/>
                <a:cs typeface="Geneva" pitchFamily="-110" charset="0"/>
              </a:defRPr>
            </a:lvl2pPr>
            <a:lvl3pPr marL="1143000" indent="-228600" eaLnBrk="0" hangingPunct="0">
              <a:defRPr sz="2400">
                <a:solidFill>
                  <a:schemeClr val="tx1"/>
                </a:solidFill>
                <a:latin typeface="Lucida Grande" pitchFamily="-110" charset="0"/>
                <a:ea typeface="Geneva" pitchFamily="-110" charset="0"/>
                <a:cs typeface="Geneva" pitchFamily="-110" charset="0"/>
              </a:defRPr>
            </a:lvl3pPr>
            <a:lvl4pPr marL="1600200" indent="-228600" eaLnBrk="0" hangingPunct="0">
              <a:defRPr sz="2400">
                <a:solidFill>
                  <a:schemeClr val="tx1"/>
                </a:solidFill>
                <a:latin typeface="Lucida Grande" pitchFamily="-110" charset="0"/>
                <a:ea typeface="Geneva" pitchFamily="-110" charset="0"/>
                <a:cs typeface="Geneva" pitchFamily="-110" charset="0"/>
              </a:defRPr>
            </a:lvl4pPr>
            <a:lvl5pPr marL="2057400" indent="-228600" eaLnBrk="0" hangingPunct="0">
              <a:defRPr sz="2400">
                <a:solidFill>
                  <a:schemeClr val="tx1"/>
                </a:solidFill>
                <a:latin typeface="Lucida Grande" pitchFamily="-110" charset="0"/>
                <a:ea typeface="Geneva" pitchFamily="-110" charset="0"/>
                <a:cs typeface="Geneva" pitchFamily="-110" charset="0"/>
              </a:defRPr>
            </a:lvl5pPr>
            <a:lvl6pPr marL="25146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6pPr>
            <a:lvl7pPr marL="29718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7pPr>
            <a:lvl8pPr marL="34290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8pPr>
            <a:lvl9pPr marL="38862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9pPr>
          </a:lstStyle>
          <a:p>
            <a:pPr algn="ctr">
              <a:spcBef>
                <a:spcPct val="50000"/>
              </a:spcBef>
            </a:pPr>
            <a:r>
              <a:rPr lang="en-US" sz="1800" b="1">
                <a:solidFill>
                  <a:schemeClr val="bg1"/>
                </a:solidFill>
              </a:rPr>
              <a:t>Information Technology Strategic Plan</a:t>
            </a:r>
          </a:p>
          <a:p>
            <a:pPr algn="ctr">
              <a:spcBef>
                <a:spcPct val="50000"/>
              </a:spcBef>
            </a:pPr>
            <a:r>
              <a:rPr lang="en-US" sz="1800" b="1">
                <a:solidFill>
                  <a:schemeClr val="bg1"/>
                </a:solidFill>
              </a:rPr>
              <a:t>2009-2012</a:t>
            </a:r>
          </a:p>
        </p:txBody>
      </p:sp>
      <p:sp>
        <p:nvSpPr>
          <p:cNvPr id="2051" name="Text Box 12"/>
          <p:cNvSpPr txBox="1">
            <a:spLocks noChangeArrowheads="1"/>
          </p:cNvSpPr>
          <p:nvPr/>
        </p:nvSpPr>
        <p:spPr bwMode="auto">
          <a:xfrm>
            <a:off x="457200" y="2238375"/>
            <a:ext cx="8229600"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Lucida Grande" pitchFamily="-110" charset="0"/>
                <a:ea typeface="Geneva" pitchFamily="-110" charset="0"/>
                <a:cs typeface="Geneva" pitchFamily="-110" charset="0"/>
              </a:defRPr>
            </a:lvl1pPr>
            <a:lvl2pPr marL="742950" indent="-285750" eaLnBrk="0" hangingPunct="0">
              <a:defRPr sz="2400">
                <a:solidFill>
                  <a:schemeClr val="tx1"/>
                </a:solidFill>
                <a:latin typeface="Lucida Grande" pitchFamily="-110" charset="0"/>
                <a:ea typeface="Geneva" pitchFamily="-110" charset="0"/>
                <a:cs typeface="Geneva" pitchFamily="-110" charset="0"/>
              </a:defRPr>
            </a:lvl2pPr>
            <a:lvl3pPr marL="1143000" indent="-228600" eaLnBrk="0" hangingPunct="0">
              <a:defRPr sz="2400">
                <a:solidFill>
                  <a:schemeClr val="tx1"/>
                </a:solidFill>
                <a:latin typeface="Lucida Grande" pitchFamily="-110" charset="0"/>
                <a:ea typeface="Geneva" pitchFamily="-110" charset="0"/>
                <a:cs typeface="Geneva" pitchFamily="-110" charset="0"/>
              </a:defRPr>
            </a:lvl3pPr>
            <a:lvl4pPr marL="1600200" indent="-228600" eaLnBrk="0" hangingPunct="0">
              <a:defRPr sz="2400">
                <a:solidFill>
                  <a:schemeClr val="tx1"/>
                </a:solidFill>
                <a:latin typeface="Lucida Grande" pitchFamily="-110" charset="0"/>
                <a:ea typeface="Geneva" pitchFamily="-110" charset="0"/>
                <a:cs typeface="Geneva" pitchFamily="-110" charset="0"/>
              </a:defRPr>
            </a:lvl4pPr>
            <a:lvl5pPr marL="2057400" indent="-228600" eaLnBrk="0" hangingPunct="0">
              <a:defRPr sz="2400">
                <a:solidFill>
                  <a:schemeClr val="tx1"/>
                </a:solidFill>
                <a:latin typeface="Lucida Grande" pitchFamily="-110" charset="0"/>
                <a:ea typeface="Geneva" pitchFamily="-110" charset="0"/>
                <a:cs typeface="Geneva" pitchFamily="-110" charset="0"/>
              </a:defRPr>
            </a:lvl5pPr>
            <a:lvl6pPr marL="25146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6pPr>
            <a:lvl7pPr marL="29718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7pPr>
            <a:lvl8pPr marL="34290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8pPr>
            <a:lvl9pPr marL="38862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9pPr>
          </a:lstStyle>
          <a:p>
            <a:pPr algn="ctr">
              <a:spcBef>
                <a:spcPct val="50000"/>
              </a:spcBef>
            </a:pPr>
            <a:r>
              <a:rPr lang="en-US" b="1"/>
              <a:t>Presented by:</a:t>
            </a:r>
          </a:p>
          <a:p>
            <a:pPr algn="ctr">
              <a:spcBef>
                <a:spcPct val="50000"/>
              </a:spcBef>
            </a:pPr>
            <a:r>
              <a:rPr lang="en-US" b="1"/>
              <a:t>Carolyn Poe</a:t>
            </a:r>
          </a:p>
          <a:p>
            <a:pPr algn="ctr">
              <a:spcBef>
                <a:spcPct val="50000"/>
              </a:spcBef>
            </a:pPr>
            <a:r>
              <a:rPr lang="en-US" b="1"/>
              <a:t>for</a:t>
            </a:r>
          </a:p>
          <a:p>
            <a:pPr algn="ctr">
              <a:spcBef>
                <a:spcPct val="50000"/>
              </a:spcBef>
            </a:pPr>
            <a:r>
              <a:rPr lang="en-US" b="1"/>
              <a:t>Lamar University</a:t>
            </a:r>
          </a:p>
          <a:p>
            <a:pPr algn="ctr">
              <a:spcBef>
                <a:spcPct val="50000"/>
              </a:spcBef>
            </a:pPr>
            <a:r>
              <a:rPr lang="en-US" b="1"/>
              <a:t>EDLD 5362 </a:t>
            </a:r>
          </a:p>
          <a:p>
            <a:pPr algn="ctr">
              <a:spcBef>
                <a:spcPct val="50000"/>
              </a:spcBef>
            </a:pPr>
            <a:r>
              <a:rPr lang="en-US" b="1"/>
              <a:t>Information Technology Systems</a:t>
            </a:r>
          </a:p>
          <a:p>
            <a:pPr algn="ctr">
              <a:spcBef>
                <a:spcPct val="50000"/>
              </a:spcBef>
            </a:pPr>
            <a:r>
              <a:rPr lang="en-US" b="1"/>
              <a:t>May 11, 2011</a:t>
            </a:r>
          </a:p>
        </p:txBody>
      </p:sp>
      <p:pic>
        <p:nvPicPr>
          <p:cNvPr id="2052" name="Picture 5" descr="Sys_H_PMS 540.eps"/>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990600" y="533400"/>
            <a:ext cx="1981200" cy="979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 name="Rectangle 1"/>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r>
              <a:rPr lang="en-US" sz="1000">
                <a:latin typeface="Futura Std Book"/>
                <a:cs typeface="Times New Roman" pitchFamily="18" charset="0"/>
              </a:rPr>
              <a:t>Cover for combined CE Catalog </a:t>
            </a:r>
            <a:r>
              <a:rPr lang="en-US" sz="1000">
                <a:cs typeface="Times New Roman" pitchFamily="18" charset="0"/>
              </a:rPr>
              <a:t>–</a:t>
            </a:r>
            <a:r>
              <a:rPr lang="en-US" sz="1000">
                <a:latin typeface="Futura Std Book"/>
                <a:cs typeface="Times New Roman" pitchFamily="18" charset="0"/>
              </a:rPr>
              <a:t> progress?</a:t>
            </a:r>
            <a:endParaRPr lang="en-US" sz="900"/>
          </a:p>
          <a:p>
            <a:pPr eaLnBrk="0" hangingPunct="0"/>
            <a:endParaRPr lang="en-US"/>
          </a:p>
        </p:txBody>
      </p:sp>
      <p:pic>
        <p:nvPicPr>
          <p:cNvPr id="3" name="D95C486.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extLst>
              <a:ext uri="{28A0092B-C50C-407E-A947-70E740481C1C}">
                <a14:useLocalDpi xmlns:a14="http://schemas.microsoft.com/office/drawing/2010/main" val="0"/>
              </a:ext>
            </a:extLst>
          </a:blip>
          <a:srcRect/>
          <a:stretch>
            <a:fillRect/>
          </a:stretch>
        </p:blipFill>
        <p:spPr bwMode="auto">
          <a:xfrm>
            <a:off x="8382000" y="6096000"/>
            <a:ext cx="609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Audio 3">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8"/>
          <a:stretch>
            <a:fillRect/>
          </a:stretch>
        </p:blipFill>
        <p:spPr>
          <a:xfrm>
            <a:off x="8382000" y="6096000"/>
            <a:ext cx="609600" cy="609600"/>
          </a:xfrm>
          <a:prstGeom prst="rect">
            <a:avLst/>
          </a:prstGeom>
        </p:spPr>
      </p:pic>
    </p:spTree>
  </p:cSld>
  <p:clrMapOvr>
    <a:masterClrMapping/>
  </p:clrMapOvr>
  <p:transition spd="slow" advTm="9822"/>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par>
                          <p:cTn id="7" fill="hold">
                            <p:stCondLst>
                              <p:cond delay="1"/>
                            </p:stCondLst>
                            <p:childTnLst>
                              <p:par>
                                <p:cTn id="8" presetID="1" presetClass="mediacall" presetSubtype="0" fill="hold" nodeType="afterEffect">
                                  <p:stCondLst>
                                    <p:cond delay="0"/>
                                  </p:stCondLst>
                                  <p:childTnLst>
                                    <p:cmd type="call" cmd="playFrom(0.0)">
                                      <p:cBhvr>
                                        <p:cTn id="9"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10" fill="hold" display="0">
                  <p:stCondLst>
                    <p:cond delay="indefinite"/>
                  </p:stCondLst>
                  <p:endCondLst>
                    <p:cond evt="onStopAudio" delay="0">
                      <p:tgtEl>
                        <p:sldTgt/>
                      </p:tgtEl>
                    </p:cond>
                  </p:endCondLst>
                </p:cTn>
                <p:tgtEl>
                  <p:spTgt spid="3"/>
                </p:tgtEl>
              </p:cMediaNode>
            </p:audio>
            <p:audio isNarration="1">
              <p:cMediaNode vol="80000" showWhenStopped="0">
                <p:cTn id="11" fill="hold" display="0">
                  <p:stCondLst>
                    <p:cond delay="indefinite"/>
                  </p:stCondLst>
                  <p:endCondLst>
                    <p:cond evt="onStopAudio" delay="0">
                      <p:tgtEl>
                        <p:sldTgt/>
                      </p:tgtEl>
                    </p:cond>
                  </p:endCondLst>
                </p:cTn>
                <p:tgtEl>
                  <p:spTgt spid="4"/>
                </p:tgtEl>
              </p:cMediaNode>
            </p:audio>
          </p:childTnLst>
        </p:cTn>
      </p:par>
    </p:tnLst>
  </p:timing>
  <p:extLst mod="1">
    <p:ext uri="{E180D4A7-C9FB-4DFB-919C-405C955672EB}">
      <p14:showEvtLst xmlns:p14="http://schemas.microsoft.com/office/powerpoint/2010/main">
        <p14:playEvt time="0" objId="3"/>
        <p14:stopEvt time="9822" objId="3"/>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5" descr="Sys_H_PMS 540.eps"/>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914400" y="457200"/>
            <a:ext cx="2157413"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Rectangle 1"/>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r>
              <a:rPr lang="en-US" sz="1000">
                <a:latin typeface="Futura Std Book"/>
                <a:cs typeface="Times New Roman" pitchFamily="18" charset="0"/>
              </a:rPr>
              <a:t>Cover for combined CE Catalog </a:t>
            </a:r>
            <a:r>
              <a:rPr lang="en-US" sz="1000">
                <a:cs typeface="Times New Roman" pitchFamily="18" charset="0"/>
              </a:rPr>
              <a:t>–</a:t>
            </a:r>
            <a:r>
              <a:rPr lang="en-US" sz="1000">
                <a:latin typeface="Futura Std Book"/>
                <a:cs typeface="Times New Roman" pitchFamily="18" charset="0"/>
              </a:rPr>
              <a:t> progress?</a:t>
            </a:r>
            <a:endParaRPr lang="en-US" sz="900"/>
          </a:p>
          <a:p>
            <a:pPr eaLnBrk="0" hangingPunct="0"/>
            <a:endParaRPr lang="en-US"/>
          </a:p>
        </p:txBody>
      </p:sp>
      <p:sp>
        <p:nvSpPr>
          <p:cNvPr id="11268" name="TextBox 3"/>
          <p:cNvSpPr txBox="1">
            <a:spLocks noChangeArrowheads="1"/>
          </p:cNvSpPr>
          <p:nvPr/>
        </p:nvSpPr>
        <p:spPr bwMode="auto">
          <a:xfrm>
            <a:off x="3886200" y="533400"/>
            <a:ext cx="48768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Lucida Grande" pitchFamily="-110" charset="0"/>
                <a:ea typeface="Geneva" pitchFamily="-110" charset="0"/>
                <a:cs typeface="Geneva" pitchFamily="-110" charset="0"/>
              </a:defRPr>
            </a:lvl1pPr>
            <a:lvl2pPr marL="742950" indent="-285750" eaLnBrk="0" hangingPunct="0">
              <a:defRPr sz="2400">
                <a:solidFill>
                  <a:schemeClr val="tx1"/>
                </a:solidFill>
                <a:latin typeface="Lucida Grande" pitchFamily="-110" charset="0"/>
                <a:ea typeface="Geneva" pitchFamily="-110" charset="0"/>
                <a:cs typeface="Geneva" pitchFamily="-110" charset="0"/>
              </a:defRPr>
            </a:lvl2pPr>
            <a:lvl3pPr marL="1143000" indent="-228600" eaLnBrk="0" hangingPunct="0">
              <a:defRPr sz="2400">
                <a:solidFill>
                  <a:schemeClr val="tx1"/>
                </a:solidFill>
                <a:latin typeface="Lucida Grande" pitchFamily="-110" charset="0"/>
                <a:ea typeface="Geneva" pitchFamily="-110" charset="0"/>
                <a:cs typeface="Geneva" pitchFamily="-110" charset="0"/>
              </a:defRPr>
            </a:lvl3pPr>
            <a:lvl4pPr marL="1600200" indent="-228600" eaLnBrk="0" hangingPunct="0">
              <a:defRPr sz="2400">
                <a:solidFill>
                  <a:schemeClr val="tx1"/>
                </a:solidFill>
                <a:latin typeface="Lucida Grande" pitchFamily="-110" charset="0"/>
                <a:ea typeface="Geneva" pitchFamily="-110" charset="0"/>
                <a:cs typeface="Geneva" pitchFamily="-110" charset="0"/>
              </a:defRPr>
            </a:lvl4pPr>
            <a:lvl5pPr marL="2057400" indent="-228600" eaLnBrk="0" hangingPunct="0">
              <a:defRPr sz="2400">
                <a:solidFill>
                  <a:schemeClr val="tx1"/>
                </a:solidFill>
                <a:latin typeface="Lucida Grande" pitchFamily="-110" charset="0"/>
                <a:ea typeface="Geneva" pitchFamily="-110" charset="0"/>
                <a:cs typeface="Geneva" pitchFamily="-110" charset="0"/>
              </a:defRPr>
            </a:lvl5pPr>
            <a:lvl6pPr marL="25146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6pPr>
            <a:lvl7pPr marL="29718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7pPr>
            <a:lvl8pPr marL="34290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8pPr>
            <a:lvl9pPr marL="38862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9pPr>
          </a:lstStyle>
          <a:p>
            <a:pPr algn="ctr"/>
            <a:r>
              <a:rPr lang="en-US" b="1">
                <a:solidFill>
                  <a:schemeClr val="bg1"/>
                </a:solidFill>
              </a:rPr>
              <a:t>Strategic Goal</a:t>
            </a:r>
          </a:p>
          <a:p>
            <a:pPr algn="ctr"/>
            <a:r>
              <a:rPr lang="en-US" b="1">
                <a:solidFill>
                  <a:schemeClr val="bg1"/>
                </a:solidFill>
              </a:rPr>
              <a:t>For Information Techynology</a:t>
            </a:r>
          </a:p>
        </p:txBody>
      </p:sp>
      <p:sp>
        <p:nvSpPr>
          <p:cNvPr id="11269" name="TextBox 1"/>
          <p:cNvSpPr txBox="1">
            <a:spLocks noChangeArrowheads="1"/>
          </p:cNvSpPr>
          <p:nvPr/>
        </p:nvSpPr>
        <p:spPr bwMode="auto">
          <a:xfrm>
            <a:off x="457200" y="1905000"/>
            <a:ext cx="8153400" cy="424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2400">
                <a:solidFill>
                  <a:schemeClr val="tx1"/>
                </a:solidFill>
                <a:latin typeface="Lucida Grande" pitchFamily="-110" charset="0"/>
                <a:ea typeface="Geneva" pitchFamily="-110" charset="0"/>
                <a:cs typeface="Geneva" pitchFamily="-110" charset="0"/>
              </a:defRPr>
            </a:lvl1pPr>
            <a:lvl2pPr marL="914400" indent="-457200" eaLnBrk="0" hangingPunct="0">
              <a:defRPr sz="2400">
                <a:solidFill>
                  <a:schemeClr val="tx1"/>
                </a:solidFill>
                <a:latin typeface="Lucida Grande" pitchFamily="-110" charset="0"/>
                <a:ea typeface="Geneva" pitchFamily="-110" charset="0"/>
                <a:cs typeface="Geneva" pitchFamily="-110" charset="0"/>
              </a:defRPr>
            </a:lvl2pPr>
            <a:lvl3pPr marL="1143000" indent="-228600" eaLnBrk="0" hangingPunct="0">
              <a:defRPr sz="2400">
                <a:solidFill>
                  <a:schemeClr val="tx1"/>
                </a:solidFill>
                <a:latin typeface="Lucida Grande" pitchFamily="-110" charset="0"/>
                <a:ea typeface="Geneva" pitchFamily="-110" charset="0"/>
                <a:cs typeface="Geneva" pitchFamily="-110" charset="0"/>
              </a:defRPr>
            </a:lvl3pPr>
            <a:lvl4pPr marL="1600200" indent="-228600" eaLnBrk="0" hangingPunct="0">
              <a:defRPr sz="2400">
                <a:solidFill>
                  <a:schemeClr val="tx1"/>
                </a:solidFill>
                <a:latin typeface="Lucida Grande" pitchFamily="-110" charset="0"/>
                <a:ea typeface="Geneva" pitchFamily="-110" charset="0"/>
                <a:cs typeface="Geneva" pitchFamily="-110" charset="0"/>
              </a:defRPr>
            </a:lvl4pPr>
            <a:lvl5pPr marL="2057400" indent="-228600" eaLnBrk="0" hangingPunct="0">
              <a:defRPr sz="2400">
                <a:solidFill>
                  <a:schemeClr val="tx1"/>
                </a:solidFill>
                <a:latin typeface="Lucida Grande" pitchFamily="-110" charset="0"/>
                <a:ea typeface="Geneva" pitchFamily="-110" charset="0"/>
                <a:cs typeface="Geneva" pitchFamily="-110" charset="0"/>
              </a:defRPr>
            </a:lvl5pPr>
            <a:lvl6pPr marL="25146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6pPr>
            <a:lvl7pPr marL="29718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7pPr>
            <a:lvl8pPr marL="34290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8pPr>
            <a:lvl9pPr marL="38862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9pPr>
          </a:lstStyle>
          <a:p>
            <a:pPr lvl="1">
              <a:spcAft>
                <a:spcPts val="600"/>
              </a:spcAft>
              <a:buFont typeface="Lucida Grande" pitchFamily="-110" charset="0"/>
              <a:buAutoNum type="arabicPeriod" startAt="4"/>
            </a:pPr>
            <a:r>
              <a:rPr lang="en-US"/>
              <a:t>Strengthen technology infrastructure and function of Office of Technology Services.</a:t>
            </a:r>
          </a:p>
          <a:p>
            <a:pPr lvl="1">
              <a:spcAft>
                <a:spcPts val="600"/>
              </a:spcAft>
              <a:buFont typeface="Lucida Grande" pitchFamily="-110" charset="0"/>
              <a:buAutoNum type="arabicPeriod" startAt="4"/>
            </a:pPr>
            <a:endParaRPr lang="en-US"/>
          </a:p>
          <a:p>
            <a:pPr lvl="1">
              <a:spcAft>
                <a:spcPts val="600"/>
              </a:spcAft>
              <a:buFont typeface="Lucida Grande" pitchFamily="-110" charset="0"/>
              <a:buAutoNum type="arabicPeriod" startAt="4"/>
            </a:pPr>
            <a:r>
              <a:rPr lang="en-US"/>
              <a:t>Strengthen sustained computer security and update protocols.</a:t>
            </a:r>
          </a:p>
          <a:p>
            <a:pPr lvl="1">
              <a:spcAft>
                <a:spcPts val="600"/>
              </a:spcAft>
              <a:buFont typeface="Lucida Grande" pitchFamily="-110" charset="0"/>
              <a:buAutoNum type="arabicPeriod" startAt="4"/>
            </a:pPr>
            <a:endParaRPr lang="en-US"/>
          </a:p>
          <a:p>
            <a:pPr lvl="1">
              <a:spcAft>
                <a:spcPts val="600"/>
              </a:spcAft>
              <a:buFont typeface="Lucida Grande" pitchFamily="-110" charset="0"/>
              <a:buAutoNum type="arabicPeriod" startAt="4"/>
            </a:pPr>
            <a:r>
              <a:rPr lang="en-US"/>
              <a:t>Enhance on-line faculty and student support and professional development.</a:t>
            </a:r>
          </a:p>
          <a:p>
            <a:pPr lvl="1">
              <a:spcAft>
                <a:spcPts val="600"/>
              </a:spcAft>
              <a:buFont typeface="Lucida Grande" pitchFamily="-110" charset="0"/>
              <a:buAutoNum type="arabicPeriod" startAt="4"/>
            </a:pPr>
            <a:endParaRPr lang="en-US"/>
          </a:p>
          <a:p>
            <a:pPr lvl="1">
              <a:spcAft>
                <a:spcPts val="600"/>
              </a:spcAft>
              <a:buFont typeface="Lucida Grande" pitchFamily="-110" charset="0"/>
              <a:buAutoNum type="arabicPeriod" startAt="4"/>
            </a:pPr>
            <a:r>
              <a:rPr lang="en-US"/>
              <a:t>Strengthen Internet/Intranet usage policy.</a:t>
            </a:r>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cSld>
  <p:clrMapOvr>
    <a:masterClrMapping/>
  </p:clrMapOvr>
  <p:transition spd="slow" advTm="30825"/>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5" descr="Sys_H_PMS 540.eps"/>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914400" y="457200"/>
            <a:ext cx="2157413"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1" name="Rectangle 1"/>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r>
              <a:rPr lang="en-US" sz="1000">
                <a:latin typeface="Futura Std Book"/>
                <a:cs typeface="Times New Roman" pitchFamily="18" charset="0"/>
              </a:rPr>
              <a:t>Cover for combined CE Catalog </a:t>
            </a:r>
            <a:r>
              <a:rPr lang="en-US" sz="1000">
                <a:cs typeface="Times New Roman" pitchFamily="18" charset="0"/>
              </a:rPr>
              <a:t>–</a:t>
            </a:r>
            <a:r>
              <a:rPr lang="en-US" sz="1000">
                <a:latin typeface="Futura Std Book"/>
                <a:cs typeface="Times New Roman" pitchFamily="18" charset="0"/>
              </a:rPr>
              <a:t> progress?</a:t>
            </a:r>
            <a:endParaRPr lang="en-US" sz="900"/>
          </a:p>
          <a:p>
            <a:pPr eaLnBrk="0" hangingPunct="0"/>
            <a:endParaRPr lang="en-US"/>
          </a:p>
        </p:txBody>
      </p:sp>
      <p:sp>
        <p:nvSpPr>
          <p:cNvPr id="12292" name="TextBox 3"/>
          <p:cNvSpPr txBox="1">
            <a:spLocks noChangeArrowheads="1"/>
          </p:cNvSpPr>
          <p:nvPr/>
        </p:nvSpPr>
        <p:spPr bwMode="auto">
          <a:xfrm>
            <a:off x="3886200" y="533400"/>
            <a:ext cx="48768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Lucida Grande" pitchFamily="-110" charset="0"/>
                <a:ea typeface="Geneva" pitchFamily="-110" charset="0"/>
                <a:cs typeface="Geneva" pitchFamily="-110" charset="0"/>
              </a:defRPr>
            </a:lvl1pPr>
            <a:lvl2pPr marL="742950" indent="-285750" eaLnBrk="0" hangingPunct="0">
              <a:defRPr sz="2400">
                <a:solidFill>
                  <a:schemeClr val="tx1"/>
                </a:solidFill>
                <a:latin typeface="Lucida Grande" pitchFamily="-110" charset="0"/>
                <a:ea typeface="Geneva" pitchFamily="-110" charset="0"/>
                <a:cs typeface="Geneva" pitchFamily="-110" charset="0"/>
              </a:defRPr>
            </a:lvl2pPr>
            <a:lvl3pPr marL="1143000" indent="-228600" eaLnBrk="0" hangingPunct="0">
              <a:defRPr sz="2400">
                <a:solidFill>
                  <a:schemeClr val="tx1"/>
                </a:solidFill>
                <a:latin typeface="Lucida Grande" pitchFamily="-110" charset="0"/>
                <a:ea typeface="Geneva" pitchFamily="-110" charset="0"/>
                <a:cs typeface="Geneva" pitchFamily="-110" charset="0"/>
              </a:defRPr>
            </a:lvl3pPr>
            <a:lvl4pPr marL="1600200" indent="-228600" eaLnBrk="0" hangingPunct="0">
              <a:defRPr sz="2400">
                <a:solidFill>
                  <a:schemeClr val="tx1"/>
                </a:solidFill>
                <a:latin typeface="Lucida Grande" pitchFamily="-110" charset="0"/>
                <a:ea typeface="Geneva" pitchFamily="-110" charset="0"/>
                <a:cs typeface="Geneva" pitchFamily="-110" charset="0"/>
              </a:defRPr>
            </a:lvl4pPr>
            <a:lvl5pPr marL="2057400" indent="-228600" eaLnBrk="0" hangingPunct="0">
              <a:defRPr sz="2400">
                <a:solidFill>
                  <a:schemeClr val="tx1"/>
                </a:solidFill>
                <a:latin typeface="Lucida Grande" pitchFamily="-110" charset="0"/>
                <a:ea typeface="Geneva" pitchFamily="-110" charset="0"/>
                <a:cs typeface="Geneva" pitchFamily="-110" charset="0"/>
              </a:defRPr>
            </a:lvl5pPr>
            <a:lvl6pPr marL="25146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6pPr>
            <a:lvl7pPr marL="29718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7pPr>
            <a:lvl8pPr marL="34290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8pPr>
            <a:lvl9pPr marL="38862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9pPr>
          </a:lstStyle>
          <a:p>
            <a:pPr algn="ctr"/>
            <a:r>
              <a:rPr lang="en-US" b="1">
                <a:solidFill>
                  <a:schemeClr val="bg1"/>
                </a:solidFill>
              </a:rPr>
              <a:t>Strategic Goal</a:t>
            </a:r>
          </a:p>
          <a:p>
            <a:pPr algn="ctr"/>
            <a:r>
              <a:rPr lang="en-US" b="1">
                <a:solidFill>
                  <a:schemeClr val="bg1"/>
                </a:solidFill>
              </a:rPr>
              <a:t>What We Will Accomplish</a:t>
            </a:r>
          </a:p>
        </p:txBody>
      </p:sp>
      <p:sp>
        <p:nvSpPr>
          <p:cNvPr id="12293" name="TextBox 1"/>
          <p:cNvSpPr txBox="1">
            <a:spLocks noChangeArrowheads="1"/>
          </p:cNvSpPr>
          <p:nvPr/>
        </p:nvSpPr>
        <p:spPr bwMode="auto">
          <a:xfrm>
            <a:off x="457200" y="1905000"/>
            <a:ext cx="4267200" cy="289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Lucida Grande" pitchFamily="-110" charset="0"/>
                <a:ea typeface="Geneva" pitchFamily="-110" charset="0"/>
                <a:cs typeface="Geneva" pitchFamily="-110" charset="0"/>
              </a:defRPr>
            </a:lvl1pPr>
            <a:lvl2pPr marL="742950" indent="-285750" eaLnBrk="0" hangingPunct="0">
              <a:defRPr sz="2400">
                <a:solidFill>
                  <a:schemeClr val="tx1"/>
                </a:solidFill>
                <a:latin typeface="Lucida Grande" pitchFamily="-110" charset="0"/>
                <a:ea typeface="Geneva" pitchFamily="-110" charset="0"/>
                <a:cs typeface="Geneva" pitchFamily="-110" charset="0"/>
              </a:defRPr>
            </a:lvl2pPr>
            <a:lvl3pPr marL="1143000" indent="-228600" eaLnBrk="0" hangingPunct="0">
              <a:defRPr sz="2400">
                <a:solidFill>
                  <a:schemeClr val="tx1"/>
                </a:solidFill>
                <a:latin typeface="Lucida Grande" pitchFamily="-110" charset="0"/>
                <a:ea typeface="Geneva" pitchFamily="-110" charset="0"/>
                <a:cs typeface="Geneva" pitchFamily="-110" charset="0"/>
              </a:defRPr>
            </a:lvl3pPr>
            <a:lvl4pPr marL="1600200" indent="-228600" eaLnBrk="0" hangingPunct="0">
              <a:defRPr sz="2400">
                <a:solidFill>
                  <a:schemeClr val="tx1"/>
                </a:solidFill>
                <a:latin typeface="Lucida Grande" pitchFamily="-110" charset="0"/>
                <a:ea typeface="Geneva" pitchFamily="-110" charset="0"/>
                <a:cs typeface="Geneva" pitchFamily="-110" charset="0"/>
              </a:defRPr>
            </a:lvl4pPr>
            <a:lvl5pPr marL="2057400" indent="-228600" eaLnBrk="0" hangingPunct="0">
              <a:defRPr sz="2400">
                <a:solidFill>
                  <a:schemeClr val="tx1"/>
                </a:solidFill>
                <a:latin typeface="Lucida Grande" pitchFamily="-110" charset="0"/>
                <a:ea typeface="Geneva" pitchFamily="-110" charset="0"/>
                <a:cs typeface="Geneva" pitchFamily="-110" charset="0"/>
              </a:defRPr>
            </a:lvl5pPr>
            <a:lvl6pPr marL="25146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6pPr>
            <a:lvl7pPr marL="29718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7pPr>
            <a:lvl8pPr marL="34290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8pPr>
            <a:lvl9pPr marL="38862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9pPr>
          </a:lstStyle>
          <a:p>
            <a:pPr eaLnBrk="1" hangingPunct="1">
              <a:lnSpc>
                <a:spcPct val="200000"/>
              </a:lnSpc>
            </a:pPr>
            <a:r>
              <a:rPr lang="en-US" sz="3200"/>
              <a:t>Student Success</a:t>
            </a:r>
          </a:p>
          <a:p>
            <a:pPr eaLnBrk="1" hangingPunct="1">
              <a:lnSpc>
                <a:spcPct val="200000"/>
              </a:lnSpc>
            </a:pPr>
            <a:r>
              <a:rPr lang="en-US" sz="3200"/>
              <a:t>Security</a:t>
            </a:r>
          </a:p>
          <a:p>
            <a:pPr eaLnBrk="1" hangingPunct="1">
              <a:lnSpc>
                <a:spcPct val="200000"/>
              </a:lnSpc>
            </a:pPr>
            <a:r>
              <a:rPr lang="en-US" sz="3200"/>
              <a:t>Access</a:t>
            </a:r>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cSld>
  <p:clrMapOvr>
    <a:masterClrMapping/>
  </p:clrMapOvr>
  <p:transition spd="slow" advTm="93305"/>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5" descr="Sys_H_PMS 540.eps"/>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914400" y="457200"/>
            <a:ext cx="2157413"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Rectangle 1"/>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r>
              <a:rPr lang="en-US" sz="1000">
                <a:latin typeface="Futura Std Book"/>
                <a:cs typeface="Times New Roman" pitchFamily="18" charset="0"/>
              </a:rPr>
              <a:t>Cover for combined CE Catalog </a:t>
            </a:r>
            <a:r>
              <a:rPr lang="en-US" sz="1000">
                <a:cs typeface="Times New Roman" pitchFamily="18" charset="0"/>
              </a:rPr>
              <a:t>–</a:t>
            </a:r>
            <a:r>
              <a:rPr lang="en-US" sz="1000">
                <a:latin typeface="Futura Std Book"/>
                <a:cs typeface="Times New Roman" pitchFamily="18" charset="0"/>
              </a:rPr>
              <a:t> progress?</a:t>
            </a:r>
            <a:endParaRPr lang="en-US" sz="900"/>
          </a:p>
          <a:p>
            <a:pPr eaLnBrk="0" hangingPunct="0"/>
            <a:endParaRPr lang="en-US"/>
          </a:p>
        </p:txBody>
      </p:sp>
      <p:sp>
        <p:nvSpPr>
          <p:cNvPr id="13316" name="TextBox 3"/>
          <p:cNvSpPr txBox="1">
            <a:spLocks noChangeArrowheads="1"/>
          </p:cNvSpPr>
          <p:nvPr/>
        </p:nvSpPr>
        <p:spPr bwMode="auto">
          <a:xfrm>
            <a:off x="3886200" y="533400"/>
            <a:ext cx="48768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Lucida Grande" pitchFamily="-110" charset="0"/>
                <a:ea typeface="Geneva" pitchFamily="-110" charset="0"/>
                <a:cs typeface="Geneva" pitchFamily="-110" charset="0"/>
              </a:defRPr>
            </a:lvl1pPr>
            <a:lvl2pPr marL="742950" indent="-285750" eaLnBrk="0" hangingPunct="0">
              <a:defRPr sz="2400">
                <a:solidFill>
                  <a:schemeClr val="tx1"/>
                </a:solidFill>
                <a:latin typeface="Lucida Grande" pitchFamily="-110" charset="0"/>
                <a:ea typeface="Geneva" pitchFamily="-110" charset="0"/>
                <a:cs typeface="Geneva" pitchFamily="-110" charset="0"/>
              </a:defRPr>
            </a:lvl2pPr>
            <a:lvl3pPr marL="1143000" indent="-228600" eaLnBrk="0" hangingPunct="0">
              <a:defRPr sz="2400">
                <a:solidFill>
                  <a:schemeClr val="tx1"/>
                </a:solidFill>
                <a:latin typeface="Lucida Grande" pitchFamily="-110" charset="0"/>
                <a:ea typeface="Geneva" pitchFamily="-110" charset="0"/>
                <a:cs typeface="Geneva" pitchFamily="-110" charset="0"/>
              </a:defRPr>
            </a:lvl3pPr>
            <a:lvl4pPr marL="1600200" indent="-228600" eaLnBrk="0" hangingPunct="0">
              <a:defRPr sz="2400">
                <a:solidFill>
                  <a:schemeClr val="tx1"/>
                </a:solidFill>
                <a:latin typeface="Lucida Grande" pitchFamily="-110" charset="0"/>
                <a:ea typeface="Geneva" pitchFamily="-110" charset="0"/>
                <a:cs typeface="Geneva" pitchFamily="-110" charset="0"/>
              </a:defRPr>
            </a:lvl4pPr>
            <a:lvl5pPr marL="2057400" indent="-228600" eaLnBrk="0" hangingPunct="0">
              <a:defRPr sz="2400">
                <a:solidFill>
                  <a:schemeClr val="tx1"/>
                </a:solidFill>
                <a:latin typeface="Lucida Grande" pitchFamily="-110" charset="0"/>
                <a:ea typeface="Geneva" pitchFamily="-110" charset="0"/>
                <a:cs typeface="Geneva" pitchFamily="-110" charset="0"/>
              </a:defRPr>
            </a:lvl5pPr>
            <a:lvl6pPr marL="25146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6pPr>
            <a:lvl7pPr marL="29718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7pPr>
            <a:lvl8pPr marL="34290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8pPr>
            <a:lvl9pPr marL="38862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9pPr>
          </a:lstStyle>
          <a:p>
            <a:pPr algn="ctr"/>
            <a:r>
              <a:rPr lang="en-US" b="1">
                <a:solidFill>
                  <a:schemeClr val="bg1"/>
                </a:solidFill>
              </a:rPr>
              <a:t>Strategic Goal</a:t>
            </a:r>
          </a:p>
          <a:p>
            <a:pPr algn="ctr"/>
            <a:r>
              <a:rPr lang="en-US" b="1">
                <a:solidFill>
                  <a:schemeClr val="bg1"/>
                </a:solidFill>
              </a:rPr>
              <a:t>What We Will Accomplish</a:t>
            </a:r>
          </a:p>
        </p:txBody>
      </p:sp>
      <p:sp>
        <p:nvSpPr>
          <p:cNvPr id="13317" name="TextBox 1"/>
          <p:cNvSpPr txBox="1">
            <a:spLocks noChangeArrowheads="1"/>
          </p:cNvSpPr>
          <p:nvPr/>
        </p:nvSpPr>
        <p:spPr bwMode="auto">
          <a:xfrm>
            <a:off x="457200" y="1752600"/>
            <a:ext cx="8229600"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Lucida Grande" pitchFamily="-110" charset="0"/>
                <a:ea typeface="Geneva" pitchFamily="-110" charset="0"/>
                <a:cs typeface="Geneva" pitchFamily="-110" charset="0"/>
              </a:defRPr>
            </a:lvl1pPr>
            <a:lvl2pPr marL="742950" indent="-285750" eaLnBrk="0" hangingPunct="0">
              <a:defRPr sz="2400">
                <a:solidFill>
                  <a:schemeClr val="tx1"/>
                </a:solidFill>
                <a:latin typeface="Lucida Grande" pitchFamily="-110" charset="0"/>
                <a:ea typeface="Geneva" pitchFamily="-110" charset="0"/>
                <a:cs typeface="Geneva" pitchFamily="-110" charset="0"/>
              </a:defRPr>
            </a:lvl2pPr>
            <a:lvl3pPr marL="1143000" indent="-228600" eaLnBrk="0" hangingPunct="0">
              <a:defRPr sz="2400">
                <a:solidFill>
                  <a:schemeClr val="tx1"/>
                </a:solidFill>
                <a:latin typeface="Lucida Grande" pitchFamily="-110" charset="0"/>
                <a:ea typeface="Geneva" pitchFamily="-110" charset="0"/>
                <a:cs typeface="Geneva" pitchFamily="-110" charset="0"/>
              </a:defRPr>
            </a:lvl3pPr>
            <a:lvl4pPr marL="1600200" indent="-228600" eaLnBrk="0" hangingPunct="0">
              <a:defRPr sz="2400">
                <a:solidFill>
                  <a:schemeClr val="tx1"/>
                </a:solidFill>
                <a:latin typeface="Lucida Grande" pitchFamily="-110" charset="0"/>
                <a:ea typeface="Geneva" pitchFamily="-110" charset="0"/>
                <a:cs typeface="Geneva" pitchFamily="-110" charset="0"/>
              </a:defRPr>
            </a:lvl4pPr>
            <a:lvl5pPr marL="2057400" indent="-228600" eaLnBrk="0" hangingPunct="0">
              <a:defRPr sz="2400">
                <a:solidFill>
                  <a:schemeClr val="tx1"/>
                </a:solidFill>
                <a:latin typeface="Lucida Grande" pitchFamily="-110" charset="0"/>
                <a:ea typeface="Geneva" pitchFamily="-110" charset="0"/>
                <a:cs typeface="Geneva" pitchFamily="-110" charset="0"/>
              </a:defRPr>
            </a:lvl5pPr>
            <a:lvl6pPr marL="25146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6pPr>
            <a:lvl7pPr marL="29718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7pPr>
            <a:lvl8pPr marL="34290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8pPr>
            <a:lvl9pPr marL="38862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9pPr>
          </a:lstStyle>
          <a:p>
            <a:pPr eaLnBrk="1" hangingPunct="1">
              <a:lnSpc>
                <a:spcPct val="200000"/>
              </a:lnSpc>
            </a:pPr>
            <a:r>
              <a:rPr lang="en-US" sz="3200"/>
              <a:t>Efficiency and Effectiveness</a:t>
            </a:r>
          </a:p>
          <a:p>
            <a:pPr eaLnBrk="1" hangingPunct="1">
              <a:lnSpc>
                <a:spcPct val="200000"/>
              </a:lnSpc>
            </a:pPr>
            <a:r>
              <a:rPr lang="en-US" sz="3200"/>
              <a:t>Funding</a:t>
            </a:r>
          </a:p>
          <a:p>
            <a:pPr eaLnBrk="1" hangingPunct="1">
              <a:lnSpc>
                <a:spcPct val="200000"/>
              </a:lnSpc>
            </a:pPr>
            <a:r>
              <a:rPr lang="en-US" sz="3200"/>
              <a:t>Governance</a:t>
            </a:r>
          </a:p>
          <a:p>
            <a:pPr eaLnBrk="1" hangingPunct="1">
              <a:lnSpc>
                <a:spcPct val="200000"/>
              </a:lnSpc>
            </a:pPr>
            <a:r>
              <a:rPr lang="en-US" sz="3200"/>
              <a:t>Partnership</a:t>
            </a:r>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cSld>
  <p:clrMapOvr>
    <a:masterClrMapping/>
  </p:clrMapOvr>
  <p:transition spd="slow" advTm="8399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5" descr="Sys_H_PMS 540.eps"/>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990600" y="533400"/>
            <a:ext cx="1981200" cy="979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Rectangle 1"/>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r>
              <a:rPr lang="en-US" sz="1000">
                <a:latin typeface="Futura Std Book"/>
                <a:cs typeface="Times New Roman" pitchFamily="18" charset="0"/>
              </a:rPr>
              <a:t>Cover for combined CE Catalog </a:t>
            </a:r>
            <a:r>
              <a:rPr lang="en-US" sz="1000">
                <a:cs typeface="Times New Roman" pitchFamily="18" charset="0"/>
              </a:rPr>
              <a:t>–</a:t>
            </a:r>
            <a:r>
              <a:rPr lang="en-US" sz="1000">
                <a:latin typeface="Futura Std Book"/>
                <a:cs typeface="Times New Roman" pitchFamily="18" charset="0"/>
              </a:rPr>
              <a:t> progress?</a:t>
            </a:r>
            <a:endParaRPr lang="en-US" sz="900"/>
          </a:p>
          <a:p>
            <a:pPr eaLnBrk="0" hangingPunct="0"/>
            <a:endParaRPr lang="en-US"/>
          </a:p>
        </p:txBody>
      </p:sp>
      <p:sp>
        <p:nvSpPr>
          <p:cNvPr id="14340" name="TextBox 3"/>
          <p:cNvSpPr txBox="1">
            <a:spLocks noChangeArrowheads="1"/>
          </p:cNvSpPr>
          <p:nvPr/>
        </p:nvSpPr>
        <p:spPr bwMode="auto">
          <a:xfrm>
            <a:off x="3886200" y="787400"/>
            <a:ext cx="4876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Lucida Grande" pitchFamily="-110" charset="0"/>
                <a:ea typeface="Geneva" pitchFamily="-110" charset="0"/>
                <a:cs typeface="Geneva" pitchFamily="-110" charset="0"/>
              </a:defRPr>
            </a:lvl1pPr>
            <a:lvl2pPr marL="742950" indent="-285750" eaLnBrk="0" hangingPunct="0">
              <a:defRPr sz="2400">
                <a:solidFill>
                  <a:schemeClr val="tx1"/>
                </a:solidFill>
                <a:latin typeface="Lucida Grande" pitchFamily="-110" charset="0"/>
                <a:ea typeface="Geneva" pitchFamily="-110" charset="0"/>
                <a:cs typeface="Geneva" pitchFamily="-110" charset="0"/>
              </a:defRPr>
            </a:lvl2pPr>
            <a:lvl3pPr marL="1143000" indent="-228600" eaLnBrk="0" hangingPunct="0">
              <a:defRPr sz="2400">
                <a:solidFill>
                  <a:schemeClr val="tx1"/>
                </a:solidFill>
                <a:latin typeface="Lucida Grande" pitchFamily="-110" charset="0"/>
                <a:ea typeface="Geneva" pitchFamily="-110" charset="0"/>
                <a:cs typeface="Geneva" pitchFamily="-110" charset="0"/>
              </a:defRPr>
            </a:lvl3pPr>
            <a:lvl4pPr marL="1600200" indent="-228600" eaLnBrk="0" hangingPunct="0">
              <a:defRPr sz="2400">
                <a:solidFill>
                  <a:schemeClr val="tx1"/>
                </a:solidFill>
                <a:latin typeface="Lucida Grande" pitchFamily="-110" charset="0"/>
                <a:ea typeface="Geneva" pitchFamily="-110" charset="0"/>
                <a:cs typeface="Geneva" pitchFamily="-110" charset="0"/>
              </a:defRPr>
            </a:lvl4pPr>
            <a:lvl5pPr marL="2057400" indent="-228600" eaLnBrk="0" hangingPunct="0">
              <a:defRPr sz="2400">
                <a:solidFill>
                  <a:schemeClr val="tx1"/>
                </a:solidFill>
                <a:latin typeface="Lucida Grande" pitchFamily="-110" charset="0"/>
                <a:ea typeface="Geneva" pitchFamily="-110" charset="0"/>
                <a:cs typeface="Geneva" pitchFamily="-110" charset="0"/>
              </a:defRPr>
            </a:lvl5pPr>
            <a:lvl6pPr marL="25146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6pPr>
            <a:lvl7pPr marL="29718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7pPr>
            <a:lvl8pPr marL="34290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8pPr>
            <a:lvl9pPr marL="38862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9pPr>
          </a:lstStyle>
          <a:p>
            <a:pPr algn="ctr"/>
            <a:r>
              <a:rPr lang="en-US" sz="3200" b="1">
                <a:solidFill>
                  <a:schemeClr val="bg1"/>
                </a:solidFill>
              </a:rPr>
              <a:t>Guiding Principles</a:t>
            </a:r>
          </a:p>
        </p:txBody>
      </p:sp>
      <p:sp>
        <p:nvSpPr>
          <p:cNvPr id="14341" name="Rectangle 1"/>
          <p:cNvSpPr>
            <a:spLocks noChangeArrowheads="1"/>
          </p:cNvSpPr>
          <p:nvPr/>
        </p:nvSpPr>
        <p:spPr bwMode="auto">
          <a:xfrm>
            <a:off x="457200" y="2146300"/>
            <a:ext cx="830580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Char char="•"/>
            </a:pPr>
            <a:r>
              <a:rPr lang="en-US" b="1"/>
              <a:t>Quality and Trust</a:t>
            </a:r>
          </a:p>
          <a:p>
            <a:pPr>
              <a:buFont typeface="Arial" pitchFamily="34" charset="0"/>
              <a:buChar char="•"/>
            </a:pPr>
            <a:r>
              <a:rPr lang="en-US" b="1"/>
              <a:t>Access </a:t>
            </a:r>
          </a:p>
          <a:p>
            <a:pPr>
              <a:buFont typeface="Arial" pitchFamily="34" charset="0"/>
              <a:buChar char="•"/>
            </a:pPr>
            <a:r>
              <a:rPr lang="en-US" b="1"/>
              <a:t>Efficiency</a:t>
            </a:r>
          </a:p>
          <a:p>
            <a:pPr>
              <a:buFont typeface="Arial" pitchFamily="34" charset="0"/>
              <a:buChar char="•"/>
            </a:pPr>
            <a:r>
              <a:rPr lang="en-US" b="1"/>
              <a:t>Accountability</a:t>
            </a:r>
          </a:p>
          <a:p>
            <a:pPr>
              <a:buFont typeface="Arial" pitchFamily="34" charset="0"/>
              <a:buChar char="•"/>
            </a:pPr>
            <a:r>
              <a:rPr lang="en-US" b="1"/>
              <a:t>Student Centered</a:t>
            </a:r>
          </a:p>
          <a:p>
            <a:pPr>
              <a:buFont typeface="Arial" pitchFamily="34" charset="0"/>
              <a:buChar char="•"/>
            </a:pPr>
            <a:r>
              <a:rPr lang="en-US" b="1"/>
              <a:t>Performance</a:t>
            </a:r>
          </a:p>
          <a:p>
            <a:pPr>
              <a:buFont typeface="Arial" pitchFamily="34" charset="0"/>
              <a:buChar char="•"/>
            </a:pPr>
            <a:r>
              <a:rPr lang="en-US" b="1"/>
              <a:t>Respect </a:t>
            </a:r>
          </a:p>
          <a:p>
            <a:pPr>
              <a:buFont typeface="Arial" pitchFamily="34" charset="0"/>
              <a:buChar char="•"/>
            </a:pPr>
            <a:r>
              <a:rPr lang="en-US" b="1"/>
              <a:t>Partnerships and Collaboration</a:t>
            </a:r>
          </a:p>
          <a:p>
            <a:pPr>
              <a:buFont typeface="Arial" pitchFamily="34" charset="0"/>
              <a:buChar char="•"/>
            </a:pPr>
            <a:r>
              <a:rPr lang="en-US" b="1"/>
              <a:t>Innovation</a:t>
            </a:r>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cSld>
  <p:clrMapOvr>
    <a:masterClrMapping/>
  </p:clrMapOvr>
  <p:transition spd="slow" advTm="81975"/>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7"/>
          <p:cNvSpPr txBox="1">
            <a:spLocks noChangeArrowheads="1"/>
          </p:cNvSpPr>
          <p:nvPr/>
        </p:nvSpPr>
        <p:spPr bwMode="auto">
          <a:xfrm>
            <a:off x="3886200" y="609600"/>
            <a:ext cx="41910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Lucida Grande" pitchFamily="-110" charset="0"/>
                <a:ea typeface="Geneva" pitchFamily="-110" charset="0"/>
                <a:cs typeface="Geneva" pitchFamily="-110" charset="0"/>
              </a:defRPr>
            </a:lvl1pPr>
            <a:lvl2pPr marL="742950" indent="-285750" eaLnBrk="0" hangingPunct="0">
              <a:defRPr sz="2400">
                <a:solidFill>
                  <a:schemeClr val="tx1"/>
                </a:solidFill>
                <a:latin typeface="Lucida Grande" pitchFamily="-110" charset="0"/>
                <a:ea typeface="Geneva" pitchFamily="-110" charset="0"/>
                <a:cs typeface="Geneva" pitchFamily="-110" charset="0"/>
              </a:defRPr>
            </a:lvl2pPr>
            <a:lvl3pPr marL="1143000" indent="-228600" eaLnBrk="0" hangingPunct="0">
              <a:defRPr sz="2400">
                <a:solidFill>
                  <a:schemeClr val="tx1"/>
                </a:solidFill>
                <a:latin typeface="Lucida Grande" pitchFamily="-110" charset="0"/>
                <a:ea typeface="Geneva" pitchFamily="-110" charset="0"/>
                <a:cs typeface="Geneva" pitchFamily="-110" charset="0"/>
              </a:defRPr>
            </a:lvl3pPr>
            <a:lvl4pPr marL="1600200" indent="-228600" eaLnBrk="0" hangingPunct="0">
              <a:defRPr sz="2400">
                <a:solidFill>
                  <a:schemeClr val="tx1"/>
                </a:solidFill>
                <a:latin typeface="Lucida Grande" pitchFamily="-110" charset="0"/>
                <a:ea typeface="Geneva" pitchFamily="-110" charset="0"/>
                <a:cs typeface="Geneva" pitchFamily="-110" charset="0"/>
              </a:defRPr>
            </a:lvl4pPr>
            <a:lvl5pPr marL="2057400" indent="-228600" eaLnBrk="0" hangingPunct="0">
              <a:defRPr sz="2400">
                <a:solidFill>
                  <a:schemeClr val="tx1"/>
                </a:solidFill>
                <a:latin typeface="Lucida Grande" pitchFamily="-110" charset="0"/>
                <a:ea typeface="Geneva" pitchFamily="-110" charset="0"/>
                <a:cs typeface="Geneva" pitchFamily="-110" charset="0"/>
              </a:defRPr>
            </a:lvl5pPr>
            <a:lvl6pPr marL="25146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6pPr>
            <a:lvl7pPr marL="29718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7pPr>
            <a:lvl8pPr marL="34290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8pPr>
            <a:lvl9pPr marL="38862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9pPr>
          </a:lstStyle>
          <a:p>
            <a:pPr>
              <a:spcBef>
                <a:spcPct val="50000"/>
              </a:spcBef>
            </a:pPr>
            <a:r>
              <a:rPr lang="en-US" sz="4400" b="1">
                <a:solidFill>
                  <a:schemeClr val="bg1"/>
                </a:solidFill>
              </a:rPr>
              <a:t>Who We Are</a:t>
            </a:r>
          </a:p>
        </p:txBody>
      </p:sp>
      <p:pic>
        <p:nvPicPr>
          <p:cNvPr id="3075" name="Picture 5" descr="Sys_H_PMS 540.eps"/>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09600" y="269875"/>
            <a:ext cx="3048000" cy="140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1"/>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r>
              <a:rPr lang="en-US" sz="1000">
                <a:latin typeface="Futura Std Book"/>
                <a:cs typeface="Times New Roman" pitchFamily="18" charset="0"/>
              </a:rPr>
              <a:t>Cover for combined CE Catalog </a:t>
            </a:r>
            <a:r>
              <a:rPr lang="en-US" sz="1000">
                <a:cs typeface="Times New Roman" pitchFamily="18" charset="0"/>
              </a:rPr>
              <a:t>–</a:t>
            </a:r>
            <a:r>
              <a:rPr lang="en-US" sz="1000">
                <a:latin typeface="Futura Std Book"/>
                <a:cs typeface="Times New Roman" pitchFamily="18" charset="0"/>
              </a:rPr>
              <a:t> progress?</a:t>
            </a:r>
            <a:endParaRPr lang="en-US" sz="900"/>
          </a:p>
          <a:p>
            <a:pPr eaLnBrk="0" hangingPunct="0"/>
            <a:endParaRPr lang="en-US"/>
          </a:p>
        </p:txBody>
      </p:sp>
      <p:sp>
        <p:nvSpPr>
          <p:cNvPr id="9221" name="Rectangle 6"/>
          <p:cNvSpPr>
            <a:spLocks noChangeArrowheads="1"/>
          </p:cNvSpPr>
          <p:nvPr/>
        </p:nvSpPr>
        <p:spPr bwMode="auto">
          <a:xfrm>
            <a:off x="412750" y="1752600"/>
            <a:ext cx="8242300" cy="507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0" hangingPunct="0">
              <a:lnSpc>
                <a:spcPct val="150000"/>
              </a:lnSpc>
              <a:defRPr/>
            </a:pPr>
            <a:r>
              <a:rPr lang="en-US" dirty="0">
                <a:latin typeface="Arial" pitchFamily="34" charset="0"/>
                <a:ea typeface="Times New Roman" pitchFamily="18" charset="0"/>
                <a:cs typeface="Verdana" pitchFamily="34" charset="0"/>
              </a:rPr>
              <a:t>Lone Star College System </a:t>
            </a:r>
          </a:p>
          <a:p>
            <a:pPr marL="342900" indent="-342900" algn="just" eaLnBrk="0" hangingPunct="0">
              <a:lnSpc>
                <a:spcPct val="150000"/>
              </a:lnSpc>
              <a:buFont typeface="Arial" pitchFamily="34" charset="0"/>
              <a:buChar char="•"/>
              <a:defRPr/>
            </a:pPr>
            <a:r>
              <a:rPr lang="en-US" dirty="0">
                <a:latin typeface="Arial" pitchFamily="34" charset="0"/>
                <a:ea typeface="Times New Roman" pitchFamily="18" charset="0"/>
                <a:cs typeface="Verdana" pitchFamily="34" charset="0"/>
              </a:rPr>
              <a:t>publicly supported </a:t>
            </a:r>
          </a:p>
          <a:p>
            <a:pPr marL="342900" indent="-342900" algn="just" eaLnBrk="0" hangingPunct="0">
              <a:lnSpc>
                <a:spcPct val="150000"/>
              </a:lnSpc>
              <a:buFont typeface="Arial" pitchFamily="34" charset="0"/>
              <a:buChar char="•"/>
              <a:defRPr/>
            </a:pPr>
            <a:r>
              <a:rPr lang="en-US" dirty="0">
                <a:latin typeface="Arial" pitchFamily="34" charset="0"/>
                <a:ea typeface="Times New Roman" pitchFamily="18" charset="0"/>
                <a:cs typeface="Verdana" pitchFamily="34" charset="0"/>
              </a:rPr>
              <a:t>two-year</a:t>
            </a:r>
          </a:p>
          <a:p>
            <a:pPr marL="342900" indent="-342900" algn="just" eaLnBrk="0" hangingPunct="0">
              <a:lnSpc>
                <a:spcPct val="150000"/>
              </a:lnSpc>
              <a:buFont typeface="Arial" pitchFamily="34" charset="0"/>
              <a:buChar char="•"/>
              <a:defRPr/>
            </a:pPr>
            <a:r>
              <a:rPr lang="en-US" dirty="0">
                <a:latin typeface="Arial" pitchFamily="34" charset="0"/>
                <a:ea typeface="Times New Roman" pitchFamily="18" charset="0"/>
                <a:cs typeface="Verdana" pitchFamily="34" charset="0"/>
              </a:rPr>
              <a:t>comprehensive community college system </a:t>
            </a:r>
          </a:p>
          <a:p>
            <a:pPr marL="342900" indent="-342900" algn="just" eaLnBrk="0" hangingPunct="0">
              <a:lnSpc>
                <a:spcPct val="150000"/>
              </a:lnSpc>
              <a:buFont typeface="Arial" pitchFamily="34" charset="0"/>
              <a:buChar char="•"/>
              <a:defRPr/>
            </a:pPr>
            <a:r>
              <a:rPr lang="en-US" dirty="0">
                <a:latin typeface="Arial" pitchFamily="34" charset="0"/>
                <a:ea typeface="Times New Roman" pitchFamily="18" charset="0"/>
                <a:cs typeface="Verdana" pitchFamily="34" charset="0"/>
              </a:rPr>
              <a:t>diverse individuals</a:t>
            </a:r>
          </a:p>
          <a:p>
            <a:pPr algn="just" eaLnBrk="0" hangingPunct="0">
              <a:lnSpc>
                <a:spcPct val="150000"/>
              </a:lnSpc>
              <a:defRPr/>
            </a:pPr>
            <a:r>
              <a:rPr lang="en-US" dirty="0">
                <a:latin typeface="Arial" pitchFamily="34" charset="0"/>
                <a:ea typeface="Times New Roman" pitchFamily="18" charset="0"/>
                <a:cs typeface="Verdana" pitchFamily="34" charset="0"/>
              </a:rPr>
              <a:t>That works to support education opportunities for the successful development of knowledge, skills and attitudes for a rapidly changing world. </a:t>
            </a:r>
            <a:endParaRPr lang="en-US" dirty="0">
              <a:latin typeface="Trebuchet MS" pitchFamily="34" charset="0"/>
              <a:ea typeface="Times New Roman" pitchFamily="18" charset="0"/>
              <a:cs typeface="Verdana" pitchFamily="34" charset="0"/>
            </a:endParaRPr>
          </a:p>
          <a:p>
            <a:pPr algn="just" eaLnBrk="0" hangingPunct="0">
              <a:lnSpc>
                <a:spcPct val="150000"/>
              </a:lnSpc>
              <a:defRPr/>
            </a:pPr>
            <a:r>
              <a:rPr lang="en-US" dirty="0">
                <a:latin typeface="Arial" pitchFamily="34" charset="0"/>
                <a:ea typeface="Times New Roman" pitchFamily="18" charset="0"/>
                <a:cs typeface="Verdana" pitchFamily="34" charset="0"/>
              </a:rPr>
              <a:t> </a:t>
            </a:r>
            <a:endParaRPr lang="en-US" dirty="0">
              <a:latin typeface="Trebuchet MS" pitchFamily="34" charset="0"/>
              <a:ea typeface="Times New Roman" pitchFamily="18" charset="0"/>
              <a:cs typeface="Verdana" pitchFamily="34" charset="0"/>
            </a:endParaRPr>
          </a:p>
        </p:txBody>
      </p:sp>
      <p:pic>
        <p:nvPicPr>
          <p:cNvPr id="3" name="D95C486.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extLst>
              <a:ext uri="{28A0092B-C50C-407E-A947-70E740481C1C}">
                <a14:useLocalDpi xmlns:a14="http://schemas.microsoft.com/office/drawing/2010/main" val="0"/>
              </a:ext>
            </a:extLst>
          </a:blip>
          <a:srcRect/>
          <a:stretch>
            <a:fillRect/>
          </a:stretch>
        </p:blipFill>
        <p:spPr bwMode="auto">
          <a:xfrm>
            <a:off x="8382000" y="6096000"/>
            <a:ext cx="609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Audio 3">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8"/>
          <a:stretch>
            <a:fillRect/>
          </a:stretch>
        </p:blipFill>
        <p:spPr>
          <a:xfrm>
            <a:off x="8382000" y="6096000"/>
            <a:ext cx="609600" cy="609600"/>
          </a:xfrm>
          <a:prstGeom prst="rect">
            <a:avLst/>
          </a:prstGeom>
        </p:spPr>
      </p:pic>
    </p:spTree>
  </p:cSld>
  <p:clrMapOvr>
    <a:masterClrMapping/>
  </p:clrMapOvr>
  <p:transition spd="slow" advTm="24055"/>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par>
                          <p:cTn id="7" fill="hold">
                            <p:stCondLst>
                              <p:cond delay="1"/>
                            </p:stCondLst>
                            <p:childTnLst>
                              <p:par>
                                <p:cTn id="8" presetID="1" presetClass="mediacall" presetSubtype="0" fill="hold" nodeType="afterEffect">
                                  <p:stCondLst>
                                    <p:cond delay="0"/>
                                  </p:stCondLst>
                                  <p:childTnLst>
                                    <p:cmd type="call" cmd="playFrom(0.0)">
                                      <p:cBhvr>
                                        <p:cTn id="9"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10" fill="hold" display="0">
                  <p:stCondLst>
                    <p:cond delay="indefinite"/>
                  </p:stCondLst>
                  <p:endCondLst>
                    <p:cond evt="onStopAudio" delay="0">
                      <p:tgtEl>
                        <p:sldTgt/>
                      </p:tgtEl>
                    </p:cond>
                  </p:endCondLst>
                </p:cTn>
                <p:tgtEl>
                  <p:spTgt spid="3"/>
                </p:tgtEl>
              </p:cMediaNode>
            </p:audio>
            <p:audio isNarration="1">
              <p:cMediaNode vol="80000" showWhenStopped="0">
                <p:cTn id="11" fill="hold" display="0">
                  <p:stCondLst>
                    <p:cond delay="indefinite"/>
                  </p:stCondLst>
                  <p:endCondLst>
                    <p:cond evt="onStopAudio" delay="0">
                      <p:tgtEl>
                        <p:sldTgt/>
                      </p:tgtEl>
                    </p:cond>
                  </p:endCondLst>
                </p:cTn>
                <p:tgtEl>
                  <p:spTgt spid="4"/>
                </p:tgtEl>
              </p:cMediaNode>
            </p:audio>
          </p:childTnLst>
        </p:cTn>
      </p:par>
    </p:tnLst>
  </p:timing>
  <p:extLst mod="1">
    <p:ext uri="{E180D4A7-C9FB-4DFB-919C-405C955672EB}">
      <p14:showEvtLst xmlns:p14="http://schemas.microsoft.com/office/powerpoint/2010/main">
        <p14:playEvt time="0" objId="3"/>
        <p14:stopEvt time="24055" objId="3"/>
      </p14:showEvtLst>
    </p:ext>
  </p:extLs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Text Box 12"/>
          <p:cNvSpPr txBox="1">
            <a:spLocks noChangeArrowheads="1"/>
          </p:cNvSpPr>
          <p:nvPr/>
        </p:nvSpPr>
        <p:spPr bwMode="auto">
          <a:xfrm>
            <a:off x="431800" y="1752600"/>
            <a:ext cx="8001000" cy="415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Lucida Grande" pitchFamily="-110" charset="0"/>
                <a:ea typeface="Geneva" pitchFamily="-110" charset="0"/>
                <a:cs typeface="Geneva" pitchFamily="-110" charset="0"/>
              </a:defRPr>
            </a:lvl1pPr>
            <a:lvl2pPr marL="742950" indent="-285750">
              <a:defRPr sz="2400">
                <a:solidFill>
                  <a:schemeClr val="tx1"/>
                </a:solidFill>
                <a:latin typeface="Lucida Grande" pitchFamily="-110" charset="0"/>
                <a:ea typeface="Geneva" pitchFamily="-110" charset="0"/>
                <a:cs typeface="Geneva" pitchFamily="-110" charset="0"/>
              </a:defRPr>
            </a:lvl2pPr>
            <a:lvl3pPr marL="1143000" indent="-228600">
              <a:defRPr sz="2400">
                <a:solidFill>
                  <a:schemeClr val="tx1"/>
                </a:solidFill>
                <a:latin typeface="Lucida Grande" pitchFamily="-110" charset="0"/>
                <a:ea typeface="Geneva" pitchFamily="-110" charset="0"/>
                <a:cs typeface="Geneva" pitchFamily="-110" charset="0"/>
              </a:defRPr>
            </a:lvl3pPr>
            <a:lvl4pPr marL="1600200" indent="-228600">
              <a:defRPr sz="2400">
                <a:solidFill>
                  <a:schemeClr val="tx1"/>
                </a:solidFill>
                <a:latin typeface="Lucida Grande" pitchFamily="-110" charset="0"/>
                <a:ea typeface="Geneva" pitchFamily="-110" charset="0"/>
                <a:cs typeface="Geneva" pitchFamily="-110" charset="0"/>
              </a:defRPr>
            </a:lvl4pPr>
            <a:lvl5pPr marL="2057400" indent="-228600">
              <a:defRPr sz="2400">
                <a:solidFill>
                  <a:schemeClr val="tx1"/>
                </a:solidFill>
                <a:latin typeface="Lucida Grande" pitchFamily="-110" charset="0"/>
                <a:ea typeface="Geneva" pitchFamily="-110" charset="0"/>
                <a:cs typeface="Geneva" pitchFamily="-110" charset="0"/>
              </a:defRPr>
            </a:lvl5pPr>
            <a:lvl6pPr marL="25146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6pPr>
            <a:lvl7pPr marL="29718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7pPr>
            <a:lvl8pPr marL="34290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8pPr>
            <a:lvl9pPr marL="38862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9pPr>
          </a:lstStyle>
          <a:p>
            <a:pPr algn="just" eaLnBrk="0" hangingPunct="0">
              <a:spcBef>
                <a:spcPts val="0"/>
              </a:spcBef>
              <a:spcAft>
                <a:spcPts val="0"/>
              </a:spcAft>
              <a:defRPr/>
            </a:pPr>
            <a:r>
              <a:rPr lang="en-US" dirty="0" smtClean="0">
                <a:solidFill>
                  <a:srgbClr val="595959"/>
                </a:solidFill>
                <a:latin typeface="Arial"/>
                <a:ea typeface="Times New Roman"/>
                <a:cs typeface="Verdana"/>
              </a:rPr>
              <a:t>Through its 5 college campuses and 2 university centers, Lone Star College System develops learning communities for:  </a:t>
            </a:r>
            <a:endParaRPr lang="en-US" dirty="0" smtClean="0">
              <a:latin typeface="Trebuchet MS"/>
              <a:ea typeface="Times New Roman"/>
              <a:cs typeface="Times New Roman"/>
            </a:endParaRPr>
          </a:p>
          <a:p>
            <a:pPr marL="342900" indent="-342900" algn="just" eaLnBrk="0" hangingPunct="0">
              <a:spcBef>
                <a:spcPts val="0"/>
              </a:spcBef>
              <a:spcAft>
                <a:spcPts val="0"/>
              </a:spcAft>
              <a:buFont typeface="Symbol"/>
              <a:buChar char=""/>
              <a:defRPr/>
            </a:pPr>
            <a:r>
              <a:rPr lang="en-US" dirty="0" smtClean="0">
                <a:solidFill>
                  <a:srgbClr val="595959"/>
                </a:solidFill>
                <a:latin typeface="Arial"/>
                <a:ea typeface="Times New Roman"/>
                <a:cs typeface="Verdana"/>
              </a:rPr>
              <a:t>Technical programs</a:t>
            </a:r>
          </a:p>
          <a:p>
            <a:pPr marL="342900" indent="-342900" algn="just" eaLnBrk="0" hangingPunct="0">
              <a:spcBef>
                <a:spcPts val="0"/>
              </a:spcBef>
              <a:spcAft>
                <a:spcPts val="0"/>
              </a:spcAft>
              <a:buFont typeface="Symbol"/>
              <a:buChar char=""/>
              <a:defRPr/>
            </a:pPr>
            <a:r>
              <a:rPr lang="en-US" dirty="0" smtClean="0">
                <a:solidFill>
                  <a:srgbClr val="595959"/>
                </a:solidFill>
                <a:latin typeface="Arial"/>
                <a:ea typeface="Times New Roman"/>
                <a:cs typeface="Verdana"/>
              </a:rPr>
              <a:t>Academic courses in the arts and sciences</a:t>
            </a:r>
            <a:endParaRPr lang="en-US" dirty="0" smtClean="0">
              <a:latin typeface="Trebuchet MS"/>
              <a:ea typeface="Times New Roman"/>
              <a:cs typeface="Times New Roman"/>
            </a:endParaRPr>
          </a:p>
          <a:p>
            <a:pPr marL="342900" indent="-342900" algn="just" eaLnBrk="0" hangingPunct="0">
              <a:spcBef>
                <a:spcPts val="0"/>
              </a:spcBef>
              <a:spcAft>
                <a:spcPts val="0"/>
              </a:spcAft>
              <a:buFont typeface="Symbol"/>
              <a:buChar char=""/>
              <a:defRPr/>
            </a:pPr>
            <a:r>
              <a:rPr lang="en-US" dirty="0" smtClean="0">
                <a:solidFill>
                  <a:srgbClr val="595959"/>
                </a:solidFill>
                <a:latin typeface="Arial"/>
                <a:ea typeface="Times New Roman"/>
                <a:cs typeface="Verdana"/>
              </a:rPr>
              <a:t>Continuing adult education programs</a:t>
            </a:r>
          </a:p>
          <a:p>
            <a:pPr marL="342900" indent="-342900" algn="just" eaLnBrk="0" hangingPunct="0">
              <a:spcBef>
                <a:spcPts val="0"/>
              </a:spcBef>
              <a:spcAft>
                <a:spcPts val="0"/>
              </a:spcAft>
              <a:buFont typeface="Symbol"/>
              <a:buChar char=""/>
              <a:defRPr/>
            </a:pPr>
            <a:r>
              <a:rPr lang="en-US" dirty="0" smtClean="0">
                <a:solidFill>
                  <a:srgbClr val="595959"/>
                </a:solidFill>
                <a:latin typeface="Arial"/>
                <a:ea typeface="Times New Roman"/>
                <a:cs typeface="Verdana"/>
              </a:rPr>
              <a:t>Developmental education and literacy programs</a:t>
            </a:r>
            <a:endParaRPr lang="en-US" dirty="0" smtClean="0">
              <a:latin typeface="Trebuchet MS"/>
              <a:ea typeface="Times New Roman"/>
              <a:cs typeface="Times New Roman"/>
            </a:endParaRPr>
          </a:p>
          <a:p>
            <a:pPr marL="342900" indent="-342900" algn="just" eaLnBrk="0" hangingPunct="0">
              <a:spcBef>
                <a:spcPts val="0"/>
              </a:spcBef>
              <a:spcAft>
                <a:spcPts val="0"/>
              </a:spcAft>
              <a:buFont typeface="Symbol"/>
              <a:buChar char=""/>
              <a:defRPr/>
            </a:pPr>
            <a:r>
              <a:rPr lang="en-US" dirty="0" smtClean="0">
                <a:solidFill>
                  <a:srgbClr val="595959"/>
                </a:solidFill>
                <a:latin typeface="Arial"/>
                <a:ea typeface="Times New Roman"/>
                <a:cs typeface="Verdana"/>
              </a:rPr>
              <a:t>A program of student support services, including counseling and learning resources</a:t>
            </a:r>
            <a:endParaRPr lang="en-US" dirty="0" smtClean="0">
              <a:latin typeface="Trebuchet MS"/>
              <a:ea typeface="Times New Roman"/>
              <a:cs typeface="Times New Roman"/>
            </a:endParaRPr>
          </a:p>
          <a:p>
            <a:pPr marL="342900" indent="-342900" algn="just" eaLnBrk="0" hangingPunct="0">
              <a:spcBef>
                <a:spcPts val="0"/>
              </a:spcBef>
              <a:spcAft>
                <a:spcPts val="0"/>
              </a:spcAft>
              <a:buFont typeface="Symbol"/>
              <a:buChar char=""/>
              <a:defRPr/>
            </a:pPr>
            <a:r>
              <a:rPr lang="en-US" dirty="0" smtClean="0">
                <a:solidFill>
                  <a:srgbClr val="595959"/>
                </a:solidFill>
                <a:latin typeface="Arial"/>
                <a:ea typeface="Times New Roman"/>
                <a:cs typeface="Verdana"/>
              </a:rPr>
              <a:t>Workforce, economic and community development initiatives designed to meet local and statewide needs</a:t>
            </a:r>
            <a:endParaRPr lang="en-US" dirty="0">
              <a:latin typeface="Trebuchet MS"/>
              <a:ea typeface="Times New Roman"/>
              <a:cs typeface="Times New Roman"/>
            </a:endParaRPr>
          </a:p>
        </p:txBody>
      </p:sp>
      <p:pic>
        <p:nvPicPr>
          <p:cNvPr id="4099" name="Picture 5" descr="Sys_H_PMS 540.eps"/>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990600" y="533400"/>
            <a:ext cx="1981200" cy="979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r>
              <a:rPr lang="en-US" sz="1000">
                <a:latin typeface="Futura Std Book"/>
                <a:cs typeface="Times New Roman" pitchFamily="18" charset="0"/>
              </a:rPr>
              <a:t>Cover for combined CE Catalog </a:t>
            </a:r>
            <a:r>
              <a:rPr lang="en-US" sz="1000">
                <a:cs typeface="Times New Roman" pitchFamily="18" charset="0"/>
              </a:rPr>
              <a:t>–</a:t>
            </a:r>
            <a:r>
              <a:rPr lang="en-US" sz="1000">
                <a:latin typeface="Futura Std Book"/>
                <a:cs typeface="Times New Roman" pitchFamily="18" charset="0"/>
              </a:rPr>
              <a:t> progress?</a:t>
            </a:r>
            <a:endParaRPr lang="en-US" sz="900"/>
          </a:p>
          <a:p>
            <a:pPr eaLnBrk="0" hangingPunct="0"/>
            <a:endParaRPr lang="en-US"/>
          </a:p>
        </p:txBody>
      </p:sp>
      <p:pic>
        <p:nvPicPr>
          <p:cNvPr id="3" name="D95C486.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extLst>
              <a:ext uri="{28A0092B-C50C-407E-A947-70E740481C1C}">
                <a14:useLocalDpi xmlns:a14="http://schemas.microsoft.com/office/drawing/2010/main" val="0"/>
              </a:ext>
            </a:extLst>
          </a:blip>
          <a:srcRect/>
          <a:stretch>
            <a:fillRect/>
          </a:stretch>
        </p:blipFill>
        <p:spPr bwMode="auto">
          <a:xfrm>
            <a:off x="8382000" y="6096000"/>
            <a:ext cx="609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Audio 4">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8"/>
          <a:stretch>
            <a:fillRect/>
          </a:stretch>
        </p:blipFill>
        <p:spPr>
          <a:xfrm>
            <a:off x="8382000" y="6096000"/>
            <a:ext cx="609600" cy="609600"/>
          </a:xfrm>
          <a:prstGeom prst="rect">
            <a:avLst/>
          </a:prstGeom>
        </p:spPr>
      </p:pic>
    </p:spTree>
  </p:cSld>
  <p:clrMapOvr>
    <a:masterClrMapping/>
  </p:clrMapOvr>
  <p:transition spd="slow" advTm="38214"/>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par>
                          <p:cTn id="7" fill="hold">
                            <p:stCondLst>
                              <p:cond delay="1"/>
                            </p:stCondLst>
                            <p:childTnLst>
                              <p:par>
                                <p:cTn id="8" presetID="1" presetClass="mediacall" presetSubtype="0" fill="hold" nodeType="afterEffect">
                                  <p:stCondLst>
                                    <p:cond delay="0"/>
                                  </p:stCondLst>
                                  <p:childTnLst>
                                    <p:cmd type="call" cmd="playFrom(0.0)">
                                      <p:cBhvr>
                                        <p:cTn id="9"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10" fill="hold" display="0">
                  <p:stCondLst>
                    <p:cond delay="indefinite"/>
                  </p:stCondLst>
                  <p:endCondLst>
                    <p:cond evt="onStopAudio" delay="0">
                      <p:tgtEl>
                        <p:sldTgt/>
                      </p:tgtEl>
                    </p:cond>
                  </p:endCondLst>
                </p:cTn>
                <p:tgtEl>
                  <p:spTgt spid="3"/>
                </p:tgtEl>
              </p:cMediaNode>
            </p:audio>
            <p:audio isNarration="1">
              <p:cMediaNode vol="80000" showWhenStopped="0">
                <p:cTn id="11" fill="hold" display="0">
                  <p:stCondLst>
                    <p:cond delay="indefinite"/>
                  </p:stCondLst>
                  <p:endCondLst>
                    <p:cond evt="onStopAudio" delay="0">
                      <p:tgtEl>
                        <p:sldTgt/>
                      </p:tgtEl>
                    </p:cond>
                  </p:endCondLst>
                </p:cTn>
                <p:tgtEl>
                  <p:spTgt spid="5"/>
                </p:tgtEl>
              </p:cMediaNode>
            </p:audio>
          </p:childTnLst>
        </p:cTn>
      </p:par>
    </p:tnLst>
  </p:timing>
  <p:extLst mod="1">
    <p:ext uri="{E180D4A7-C9FB-4DFB-919C-405C955672EB}">
      <p14:showEvtLst xmlns:p14="http://schemas.microsoft.com/office/powerpoint/2010/main">
        <p14:playEvt time="0" objId="3"/>
        <p14:stopEvt time="38214" objId="3"/>
      </p14:showEvtLst>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7"/>
          <p:cNvSpPr txBox="1">
            <a:spLocks noChangeArrowheads="1"/>
          </p:cNvSpPr>
          <p:nvPr/>
        </p:nvSpPr>
        <p:spPr bwMode="auto">
          <a:xfrm>
            <a:off x="3886200" y="609600"/>
            <a:ext cx="48768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Lucida Grande" pitchFamily="-110" charset="0"/>
                <a:ea typeface="Geneva" pitchFamily="-110" charset="0"/>
                <a:cs typeface="Geneva" pitchFamily="-110" charset="0"/>
              </a:defRPr>
            </a:lvl1pPr>
            <a:lvl2pPr marL="742950" indent="-285750" eaLnBrk="0" hangingPunct="0">
              <a:defRPr sz="2400">
                <a:solidFill>
                  <a:schemeClr val="tx1"/>
                </a:solidFill>
                <a:latin typeface="Lucida Grande" pitchFamily="-110" charset="0"/>
                <a:ea typeface="Geneva" pitchFamily="-110" charset="0"/>
                <a:cs typeface="Geneva" pitchFamily="-110" charset="0"/>
              </a:defRPr>
            </a:lvl2pPr>
            <a:lvl3pPr marL="1143000" indent="-228600" eaLnBrk="0" hangingPunct="0">
              <a:defRPr sz="2400">
                <a:solidFill>
                  <a:schemeClr val="tx1"/>
                </a:solidFill>
                <a:latin typeface="Lucida Grande" pitchFamily="-110" charset="0"/>
                <a:ea typeface="Geneva" pitchFamily="-110" charset="0"/>
                <a:cs typeface="Geneva" pitchFamily="-110" charset="0"/>
              </a:defRPr>
            </a:lvl3pPr>
            <a:lvl4pPr marL="1600200" indent="-228600" eaLnBrk="0" hangingPunct="0">
              <a:defRPr sz="2400">
                <a:solidFill>
                  <a:schemeClr val="tx1"/>
                </a:solidFill>
                <a:latin typeface="Lucida Grande" pitchFamily="-110" charset="0"/>
                <a:ea typeface="Geneva" pitchFamily="-110" charset="0"/>
                <a:cs typeface="Geneva" pitchFamily="-110" charset="0"/>
              </a:defRPr>
            </a:lvl4pPr>
            <a:lvl5pPr marL="2057400" indent="-228600" eaLnBrk="0" hangingPunct="0">
              <a:defRPr sz="2400">
                <a:solidFill>
                  <a:schemeClr val="tx1"/>
                </a:solidFill>
                <a:latin typeface="Lucida Grande" pitchFamily="-110" charset="0"/>
                <a:ea typeface="Geneva" pitchFamily="-110" charset="0"/>
                <a:cs typeface="Geneva" pitchFamily="-110" charset="0"/>
              </a:defRPr>
            </a:lvl5pPr>
            <a:lvl6pPr marL="25146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6pPr>
            <a:lvl7pPr marL="29718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7pPr>
            <a:lvl8pPr marL="34290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8pPr>
            <a:lvl9pPr marL="38862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9pPr>
          </a:lstStyle>
          <a:p>
            <a:pPr algn="ctr">
              <a:spcBef>
                <a:spcPct val="50000"/>
              </a:spcBef>
            </a:pPr>
            <a:r>
              <a:rPr lang="en-US" sz="2800" b="1">
                <a:solidFill>
                  <a:schemeClr val="bg1"/>
                </a:solidFill>
              </a:rPr>
              <a:t>LSCS IT Infrastructure</a:t>
            </a:r>
          </a:p>
        </p:txBody>
      </p:sp>
      <p:pic>
        <p:nvPicPr>
          <p:cNvPr id="5123" name="Picture 5" descr="Sys_H_PMS 540.eps"/>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990600" y="533400"/>
            <a:ext cx="1981200" cy="979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Rectangle 1"/>
          <p:cNvSpPr>
            <a:spLocks noChangeArrowheads="1"/>
          </p:cNvSpPr>
          <p:nvPr/>
        </p:nvSpPr>
        <p:spPr bwMode="auto">
          <a:xfrm>
            <a:off x="533400" y="1828800"/>
            <a:ext cx="82296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en-US" b="1"/>
              <a:t>14,000 Computers</a:t>
            </a:r>
          </a:p>
          <a:p>
            <a:pPr algn="ctr" eaLnBrk="0" hangingPunct="0"/>
            <a:r>
              <a:rPr lang="en-US" b="1"/>
              <a:t>1,000 Servers</a:t>
            </a:r>
          </a:p>
          <a:p>
            <a:pPr lvl="1" algn="ctr" eaLnBrk="0" hangingPunct="0"/>
            <a:r>
              <a:rPr lang="en-US" b="1"/>
              <a:t>85% virtual</a:t>
            </a:r>
          </a:p>
          <a:p>
            <a:pPr algn="ctr" eaLnBrk="0" hangingPunct="0"/>
            <a:r>
              <a:rPr lang="en-US" b="1"/>
              <a:t>2,300 Applications</a:t>
            </a:r>
          </a:p>
          <a:p>
            <a:pPr lvl="1" algn="ctr" eaLnBrk="0" hangingPunct="0"/>
            <a:r>
              <a:rPr lang="en-US" b="1"/>
              <a:t>PeopleSoft ERP</a:t>
            </a:r>
          </a:p>
          <a:p>
            <a:pPr algn="ctr" eaLnBrk="0" hangingPunct="0"/>
            <a:r>
              <a:rPr lang="en-US" b="1"/>
              <a:t>14 Data Rooms</a:t>
            </a:r>
          </a:p>
          <a:p>
            <a:pPr lvl="1" algn="ctr" eaLnBrk="0" hangingPunct="0"/>
            <a:r>
              <a:rPr lang="en-US"/>
              <a:t>2  co-located data centers</a:t>
            </a:r>
          </a:p>
          <a:p>
            <a:pPr lvl="1" algn="ctr" eaLnBrk="0" hangingPunct="0"/>
            <a:r>
              <a:rPr lang="en-US"/>
              <a:t>12 campus data rooms</a:t>
            </a:r>
          </a:p>
          <a:p>
            <a:pPr algn="ctr" eaLnBrk="0" hangingPunct="0"/>
            <a:r>
              <a:rPr lang="en-US" b="1"/>
              <a:t>Enterprise Storage</a:t>
            </a:r>
          </a:p>
          <a:p>
            <a:pPr lvl="1" algn="ctr" eaLnBrk="0" hangingPunct="0"/>
            <a:r>
              <a:rPr lang="en-US"/>
              <a:t>230 TB – Replicated storage</a:t>
            </a:r>
          </a:p>
          <a:p>
            <a:pPr lvl="1" algn="ctr" eaLnBrk="0" hangingPunct="0"/>
            <a:r>
              <a:rPr lang="en-US"/>
              <a:t>250 TB – Virtualized storage</a:t>
            </a:r>
          </a:p>
          <a:p>
            <a:pPr lvl="1" algn="ctr" eaLnBrk="0" hangingPunct="0"/>
            <a:r>
              <a:rPr lang="en-US"/>
              <a:t>45.2 TB – Disk backup solution</a:t>
            </a:r>
          </a:p>
        </p:txBody>
      </p:sp>
      <p:pic>
        <p:nvPicPr>
          <p:cNvPr id="3" name="D95C502.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extLst>
              <a:ext uri="{28A0092B-C50C-407E-A947-70E740481C1C}">
                <a14:useLocalDpi xmlns:a14="http://schemas.microsoft.com/office/drawing/2010/main" val="0"/>
              </a:ext>
            </a:extLst>
          </a:blip>
          <a:srcRect/>
          <a:stretch>
            <a:fillRect/>
          </a:stretch>
        </p:blipFill>
        <p:spPr bwMode="auto">
          <a:xfrm>
            <a:off x="8382000" y="6096000"/>
            <a:ext cx="609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Audio 3">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8"/>
          <a:stretch>
            <a:fillRect/>
          </a:stretch>
        </p:blipFill>
        <p:spPr>
          <a:xfrm>
            <a:off x="8382000" y="6096000"/>
            <a:ext cx="609600" cy="609600"/>
          </a:xfrm>
          <a:prstGeom prst="rect">
            <a:avLst/>
          </a:prstGeom>
        </p:spPr>
      </p:pic>
    </p:spTree>
  </p:cSld>
  <p:clrMapOvr>
    <a:masterClrMapping/>
  </p:clrMapOvr>
  <p:transition spd="slow" advTm="31848"/>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par>
                          <p:cTn id="7" fill="hold">
                            <p:stCondLst>
                              <p:cond delay="1"/>
                            </p:stCondLst>
                            <p:childTnLst>
                              <p:par>
                                <p:cTn id="8" presetID="1" presetClass="mediacall" presetSubtype="0" fill="hold" nodeType="afterEffect">
                                  <p:stCondLst>
                                    <p:cond delay="0"/>
                                  </p:stCondLst>
                                  <p:childTnLst>
                                    <p:cmd type="call" cmd="playFrom(0.0)">
                                      <p:cBhvr>
                                        <p:cTn id="9"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10" fill="hold" display="0">
                  <p:stCondLst>
                    <p:cond delay="indefinite"/>
                  </p:stCondLst>
                  <p:endCondLst>
                    <p:cond evt="onStopAudio" delay="0">
                      <p:tgtEl>
                        <p:sldTgt/>
                      </p:tgtEl>
                    </p:cond>
                  </p:endCondLst>
                </p:cTn>
                <p:tgtEl>
                  <p:spTgt spid="3"/>
                </p:tgtEl>
              </p:cMediaNode>
            </p:audio>
            <p:audio isNarration="1">
              <p:cMediaNode vol="80000" showWhenStopped="0">
                <p:cTn id="11" fill="hold" display="0">
                  <p:stCondLst>
                    <p:cond delay="indefinite"/>
                  </p:stCondLst>
                  <p:endCondLst>
                    <p:cond evt="onStopAudio" delay="0">
                      <p:tgtEl>
                        <p:sldTgt/>
                      </p:tgtEl>
                    </p:cond>
                  </p:endCondLst>
                </p:cTn>
                <p:tgtEl>
                  <p:spTgt spid="4"/>
                </p:tgtEl>
              </p:cMediaNode>
            </p:audio>
          </p:childTnLst>
        </p:cTn>
      </p:par>
    </p:tnLst>
  </p:timing>
  <p:extLst mod="1">
    <p:ext uri="{E180D4A7-C9FB-4DFB-919C-405C955672EB}">
      <p14:showEvtLst xmlns:p14="http://schemas.microsoft.com/office/powerpoint/2010/main">
        <p14:playEvt time="0" objId="3"/>
        <p14:stopEvt time="31848" objId="3"/>
      </p14:showEvtLst>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5" descr="Sys_H_PMS 540.eps"/>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990600" y="533400"/>
            <a:ext cx="1981200" cy="979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Rectangle 1"/>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r>
              <a:rPr lang="en-US" sz="1000">
                <a:latin typeface="Futura Std Book"/>
                <a:cs typeface="Times New Roman" pitchFamily="18" charset="0"/>
              </a:rPr>
              <a:t>Cover for combined CE Catalog </a:t>
            </a:r>
            <a:r>
              <a:rPr lang="en-US" sz="1000">
                <a:cs typeface="Times New Roman" pitchFamily="18" charset="0"/>
              </a:rPr>
              <a:t>–</a:t>
            </a:r>
            <a:r>
              <a:rPr lang="en-US" sz="1000">
                <a:latin typeface="Futura Std Book"/>
                <a:cs typeface="Times New Roman" pitchFamily="18" charset="0"/>
              </a:rPr>
              <a:t> progress?</a:t>
            </a:r>
            <a:endParaRPr lang="en-US" sz="900"/>
          </a:p>
          <a:p>
            <a:pPr eaLnBrk="0" hangingPunct="0"/>
            <a:endParaRPr lang="en-US"/>
          </a:p>
        </p:txBody>
      </p:sp>
      <p:sp>
        <p:nvSpPr>
          <p:cNvPr id="6148" name="Rectangle 1"/>
          <p:cNvSpPr>
            <a:spLocks noChangeArrowheads="1"/>
          </p:cNvSpPr>
          <p:nvPr/>
        </p:nvSpPr>
        <p:spPr bwMode="auto">
          <a:xfrm>
            <a:off x="2286000" y="2311400"/>
            <a:ext cx="5943600" cy="25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spcBef>
                <a:spcPct val="20000"/>
              </a:spcBef>
              <a:buFont typeface="Arial" pitchFamily="34" charset="0"/>
              <a:buChar char="•"/>
            </a:pPr>
            <a:r>
              <a:rPr lang="en-US" sz="2800" b="1"/>
              <a:t>40,000 Network ports</a:t>
            </a:r>
          </a:p>
          <a:p>
            <a:pPr marL="342900" indent="-342900">
              <a:spcBef>
                <a:spcPct val="20000"/>
              </a:spcBef>
              <a:buFont typeface="Arial" pitchFamily="34" charset="0"/>
              <a:buChar char="•"/>
            </a:pPr>
            <a:r>
              <a:rPr lang="en-US" sz="2800" b="1"/>
              <a:t>4,600 Miles of fiber</a:t>
            </a:r>
          </a:p>
          <a:p>
            <a:pPr marL="342900" indent="-342900">
              <a:spcBef>
                <a:spcPct val="20000"/>
              </a:spcBef>
              <a:buFont typeface="Arial" pitchFamily="34" charset="0"/>
              <a:buChar char="•"/>
            </a:pPr>
            <a:r>
              <a:rPr lang="en-US" sz="2800" b="1"/>
              <a:t>1,400 Network devices</a:t>
            </a:r>
          </a:p>
          <a:p>
            <a:pPr marL="342900" indent="-342900">
              <a:spcBef>
                <a:spcPct val="20000"/>
              </a:spcBef>
              <a:buFont typeface="Arial" pitchFamily="34" charset="0"/>
              <a:buChar char="•"/>
            </a:pPr>
            <a:r>
              <a:rPr lang="en-US" sz="2800" b="1"/>
              <a:t>5,500 VoIP Phone System</a:t>
            </a:r>
          </a:p>
          <a:p>
            <a:pPr marL="342900" indent="-342900">
              <a:spcBef>
                <a:spcPct val="20000"/>
              </a:spcBef>
              <a:buFont typeface="Arial" pitchFamily="34" charset="0"/>
              <a:buChar char="•"/>
            </a:pPr>
            <a:r>
              <a:rPr lang="en-US" sz="2800" b="1"/>
              <a:t>4,750,342 Sq ft of wireless</a:t>
            </a:r>
            <a:endParaRPr lang="en-US" sz="2800"/>
          </a:p>
        </p:txBody>
      </p:sp>
      <p:sp>
        <p:nvSpPr>
          <p:cNvPr id="6149" name="Text Box 7"/>
          <p:cNvSpPr txBox="1">
            <a:spLocks noChangeArrowheads="1"/>
          </p:cNvSpPr>
          <p:nvPr/>
        </p:nvSpPr>
        <p:spPr bwMode="auto">
          <a:xfrm>
            <a:off x="3886200" y="609600"/>
            <a:ext cx="48768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Lucida Grande" pitchFamily="-110" charset="0"/>
                <a:ea typeface="Geneva" pitchFamily="-110" charset="0"/>
                <a:cs typeface="Geneva" pitchFamily="-110" charset="0"/>
              </a:defRPr>
            </a:lvl1pPr>
            <a:lvl2pPr marL="742950" indent="-285750" eaLnBrk="0" hangingPunct="0">
              <a:defRPr sz="2400">
                <a:solidFill>
                  <a:schemeClr val="tx1"/>
                </a:solidFill>
                <a:latin typeface="Lucida Grande" pitchFamily="-110" charset="0"/>
                <a:ea typeface="Geneva" pitchFamily="-110" charset="0"/>
                <a:cs typeface="Geneva" pitchFamily="-110" charset="0"/>
              </a:defRPr>
            </a:lvl2pPr>
            <a:lvl3pPr marL="1143000" indent="-228600" eaLnBrk="0" hangingPunct="0">
              <a:defRPr sz="2400">
                <a:solidFill>
                  <a:schemeClr val="tx1"/>
                </a:solidFill>
                <a:latin typeface="Lucida Grande" pitchFamily="-110" charset="0"/>
                <a:ea typeface="Geneva" pitchFamily="-110" charset="0"/>
                <a:cs typeface="Geneva" pitchFamily="-110" charset="0"/>
              </a:defRPr>
            </a:lvl3pPr>
            <a:lvl4pPr marL="1600200" indent="-228600" eaLnBrk="0" hangingPunct="0">
              <a:defRPr sz="2400">
                <a:solidFill>
                  <a:schemeClr val="tx1"/>
                </a:solidFill>
                <a:latin typeface="Lucida Grande" pitchFamily="-110" charset="0"/>
                <a:ea typeface="Geneva" pitchFamily="-110" charset="0"/>
                <a:cs typeface="Geneva" pitchFamily="-110" charset="0"/>
              </a:defRPr>
            </a:lvl4pPr>
            <a:lvl5pPr marL="2057400" indent="-228600" eaLnBrk="0" hangingPunct="0">
              <a:defRPr sz="2400">
                <a:solidFill>
                  <a:schemeClr val="tx1"/>
                </a:solidFill>
                <a:latin typeface="Lucida Grande" pitchFamily="-110" charset="0"/>
                <a:ea typeface="Geneva" pitchFamily="-110" charset="0"/>
                <a:cs typeface="Geneva" pitchFamily="-110" charset="0"/>
              </a:defRPr>
            </a:lvl5pPr>
            <a:lvl6pPr marL="25146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6pPr>
            <a:lvl7pPr marL="29718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7pPr>
            <a:lvl8pPr marL="34290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8pPr>
            <a:lvl9pPr marL="38862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9pPr>
          </a:lstStyle>
          <a:p>
            <a:pPr algn="ctr">
              <a:spcBef>
                <a:spcPct val="50000"/>
              </a:spcBef>
            </a:pPr>
            <a:r>
              <a:rPr lang="en-US" sz="2800" b="1">
                <a:solidFill>
                  <a:schemeClr val="bg1"/>
                </a:solidFill>
              </a:rPr>
              <a:t>LSCS IT Infrastructure</a:t>
            </a:r>
          </a:p>
        </p:txBody>
      </p:sp>
      <p:pic>
        <p:nvPicPr>
          <p:cNvPr id="3" name="D95C502.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extLst>
              <a:ext uri="{28A0092B-C50C-407E-A947-70E740481C1C}">
                <a14:useLocalDpi xmlns:a14="http://schemas.microsoft.com/office/drawing/2010/main" val="0"/>
              </a:ext>
            </a:extLst>
          </a:blip>
          <a:srcRect/>
          <a:stretch>
            <a:fillRect/>
          </a:stretch>
        </p:blipFill>
        <p:spPr bwMode="auto">
          <a:xfrm>
            <a:off x="8382000" y="6096000"/>
            <a:ext cx="609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Audio 3">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8"/>
          <a:stretch>
            <a:fillRect/>
          </a:stretch>
        </p:blipFill>
        <p:spPr>
          <a:xfrm>
            <a:off x="8382000" y="6096000"/>
            <a:ext cx="609600" cy="609600"/>
          </a:xfrm>
          <a:prstGeom prst="rect">
            <a:avLst/>
          </a:prstGeom>
        </p:spPr>
      </p:pic>
    </p:spTree>
  </p:cSld>
  <p:clrMapOvr>
    <a:masterClrMapping/>
  </p:clrMapOvr>
  <p:transition spd="slow" advTm="26446"/>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par>
                          <p:cTn id="7" fill="hold">
                            <p:stCondLst>
                              <p:cond delay="1"/>
                            </p:stCondLst>
                            <p:childTnLst>
                              <p:par>
                                <p:cTn id="8" presetID="1" presetClass="mediacall" presetSubtype="0" fill="hold" nodeType="afterEffect">
                                  <p:stCondLst>
                                    <p:cond delay="0"/>
                                  </p:stCondLst>
                                  <p:childTnLst>
                                    <p:cmd type="call" cmd="playFrom(0.0)">
                                      <p:cBhvr>
                                        <p:cTn id="9"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10" fill="hold" display="0">
                  <p:stCondLst>
                    <p:cond delay="indefinite"/>
                  </p:stCondLst>
                  <p:endCondLst>
                    <p:cond evt="onStopAudio" delay="0">
                      <p:tgtEl>
                        <p:sldTgt/>
                      </p:tgtEl>
                    </p:cond>
                  </p:endCondLst>
                </p:cTn>
                <p:tgtEl>
                  <p:spTgt spid="3"/>
                </p:tgtEl>
              </p:cMediaNode>
            </p:audio>
            <p:audio isNarration="1">
              <p:cMediaNode vol="80000" showWhenStopped="0">
                <p:cTn id="11" fill="hold" display="0">
                  <p:stCondLst>
                    <p:cond delay="indefinite"/>
                  </p:stCondLst>
                  <p:endCondLst>
                    <p:cond evt="onStopAudio" delay="0">
                      <p:tgtEl>
                        <p:sldTgt/>
                      </p:tgtEl>
                    </p:cond>
                  </p:endCondLst>
                </p:cTn>
                <p:tgtEl>
                  <p:spTgt spid="4"/>
                </p:tgtEl>
              </p:cMediaNode>
            </p:audio>
          </p:childTnLst>
        </p:cTn>
      </p:par>
    </p:tnLst>
  </p:timing>
  <p:extLst mod="1">
    <p:ext uri="{E180D4A7-C9FB-4DFB-919C-405C955672EB}">
      <p14:showEvtLst xmlns:p14="http://schemas.microsoft.com/office/powerpoint/2010/main">
        <p14:playEvt time="0" objId="3"/>
        <p14:stopEvt time="26446" objId="3"/>
      </p14:showEvtLst>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7"/>
          <p:cNvSpPr txBox="1">
            <a:spLocks noChangeArrowheads="1"/>
          </p:cNvSpPr>
          <p:nvPr/>
        </p:nvSpPr>
        <p:spPr bwMode="auto">
          <a:xfrm>
            <a:off x="3886200" y="638175"/>
            <a:ext cx="48006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Lucida Grande" pitchFamily="-110" charset="0"/>
                <a:ea typeface="Geneva" pitchFamily="-110" charset="0"/>
                <a:cs typeface="Geneva" pitchFamily="-110" charset="0"/>
              </a:defRPr>
            </a:lvl1pPr>
            <a:lvl2pPr marL="742950" indent="-285750" eaLnBrk="0" hangingPunct="0">
              <a:defRPr sz="2400">
                <a:solidFill>
                  <a:schemeClr val="tx1"/>
                </a:solidFill>
                <a:latin typeface="Lucida Grande" pitchFamily="-110" charset="0"/>
                <a:ea typeface="Geneva" pitchFamily="-110" charset="0"/>
                <a:cs typeface="Geneva" pitchFamily="-110" charset="0"/>
              </a:defRPr>
            </a:lvl2pPr>
            <a:lvl3pPr marL="1143000" indent="-228600" eaLnBrk="0" hangingPunct="0">
              <a:defRPr sz="2400">
                <a:solidFill>
                  <a:schemeClr val="tx1"/>
                </a:solidFill>
                <a:latin typeface="Lucida Grande" pitchFamily="-110" charset="0"/>
                <a:ea typeface="Geneva" pitchFamily="-110" charset="0"/>
                <a:cs typeface="Geneva" pitchFamily="-110" charset="0"/>
              </a:defRPr>
            </a:lvl3pPr>
            <a:lvl4pPr marL="1600200" indent="-228600" eaLnBrk="0" hangingPunct="0">
              <a:defRPr sz="2400">
                <a:solidFill>
                  <a:schemeClr val="tx1"/>
                </a:solidFill>
                <a:latin typeface="Lucida Grande" pitchFamily="-110" charset="0"/>
                <a:ea typeface="Geneva" pitchFamily="-110" charset="0"/>
                <a:cs typeface="Geneva" pitchFamily="-110" charset="0"/>
              </a:defRPr>
            </a:lvl4pPr>
            <a:lvl5pPr marL="2057400" indent="-228600" eaLnBrk="0" hangingPunct="0">
              <a:defRPr sz="2400">
                <a:solidFill>
                  <a:schemeClr val="tx1"/>
                </a:solidFill>
                <a:latin typeface="Lucida Grande" pitchFamily="-110" charset="0"/>
                <a:ea typeface="Geneva" pitchFamily="-110" charset="0"/>
                <a:cs typeface="Geneva" pitchFamily="-110" charset="0"/>
              </a:defRPr>
            </a:lvl5pPr>
            <a:lvl6pPr marL="25146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6pPr>
            <a:lvl7pPr marL="29718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7pPr>
            <a:lvl8pPr marL="34290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8pPr>
            <a:lvl9pPr marL="38862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9pPr>
          </a:lstStyle>
          <a:p>
            <a:pPr algn="ctr">
              <a:spcBef>
                <a:spcPct val="50000"/>
              </a:spcBef>
            </a:pPr>
            <a:r>
              <a:rPr lang="en-US" sz="3200" b="1">
                <a:solidFill>
                  <a:schemeClr val="bg1"/>
                </a:solidFill>
              </a:rPr>
              <a:t>Strategic Plan </a:t>
            </a:r>
          </a:p>
        </p:txBody>
      </p:sp>
      <p:pic>
        <p:nvPicPr>
          <p:cNvPr id="7171" name="Picture 5" descr="Sys_H_PMS 540.eps"/>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990600" y="533400"/>
            <a:ext cx="1981200" cy="979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Rectangle 1"/>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r>
              <a:rPr lang="en-US" sz="1000">
                <a:latin typeface="Futura Std Book"/>
                <a:cs typeface="Times New Roman" pitchFamily="18" charset="0"/>
              </a:rPr>
              <a:t>Cover for combined CE Catalog </a:t>
            </a:r>
            <a:r>
              <a:rPr lang="en-US" sz="1000">
                <a:cs typeface="Times New Roman" pitchFamily="18" charset="0"/>
              </a:rPr>
              <a:t>–</a:t>
            </a:r>
            <a:r>
              <a:rPr lang="en-US" sz="1000">
                <a:latin typeface="Futura Std Book"/>
                <a:cs typeface="Times New Roman" pitchFamily="18" charset="0"/>
              </a:rPr>
              <a:t> progress?</a:t>
            </a:r>
            <a:endParaRPr lang="en-US" sz="900"/>
          </a:p>
          <a:p>
            <a:pPr eaLnBrk="0" hangingPunct="0"/>
            <a:endParaRPr lang="en-US"/>
          </a:p>
        </p:txBody>
      </p:sp>
      <p:sp>
        <p:nvSpPr>
          <p:cNvPr id="2" name="TextBox 1"/>
          <p:cNvSpPr txBox="1"/>
          <p:nvPr/>
        </p:nvSpPr>
        <p:spPr>
          <a:xfrm>
            <a:off x="457200" y="2057400"/>
            <a:ext cx="7848600" cy="3232150"/>
          </a:xfrm>
          <a:prstGeom prst="rect">
            <a:avLst/>
          </a:prstGeom>
          <a:noFill/>
        </p:spPr>
        <p:txBody>
          <a:bodyPr>
            <a:spAutoFit/>
          </a:bodyPr>
          <a:lstStyle/>
          <a:p>
            <a:pPr marL="342900" indent="-342900" eaLnBrk="0" hangingPunct="0">
              <a:buFont typeface="Arial" pitchFamily="34" charset="0"/>
              <a:buChar char="•"/>
              <a:defRPr/>
            </a:pPr>
            <a:r>
              <a:rPr lang="en-US" sz="3600" dirty="0"/>
              <a:t>Faculty</a:t>
            </a:r>
          </a:p>
          <a:p>
            <a:pPr marL="342900" indent="-342900" eaLnBrk="0" hangingPunct="0">
              <a:buFont typeface="Arial" pitchFamily="34" charset="0"/>
              <a:buChar char="•"/>
              <a:defRPr/>
            </a:pPr>
            <a:r>
              <a:rPr lang="en-US" sz="3600" dirty="0"/>
              <a:t>Staff</a:t>
            </a:r>
          </a:p>
          <a:p>
            <a:pPr marL="342900" indent="-342900" eaLnBrk="0" hangingPunct="0">
              <a:buFont typeface="Arial" pitchFamily="34" charset="0"/>
              <a:buChar char="•"/>
              <a:defRPr/>
            </a:pPr>
            <a:r>
              <a:rPr lang="en-US" sz="3600" dirty="0"/>
              <a:t>Community</a:t>
            </a:r>
          </a:p>
          <a:p>
            <a:pPr marL="342900" indent="-342900" eaLnBrk="0" hangingPunct="0">
              <a:buFont typeface="Arial" pitchFamily="34" charset="0"/>
              <a:buChar char="•"/>
              <a:defRPr/>
            </a:pPr>
            <a:r>
              <a:rPr lang="en-US" sz="3600" dirty="0"/>
              <a:t>Administration</a:t>
            </a:r>
          </a:p>
          <a:p>
            <a:pPr marL="342900" indent="-342900" eaLnBrk="0" hangingPunct="0">
              <a:buFont typeface="Arial" pitchFamily="34" charset="0"/>
              <a:buChar char="•"/>
              <a:defRPr/>
            </a:pPr>
            <a:r>
              <a:rPr lang="en-US" sz="3600" dirty="0"/>
              <a:t>Students</a:t>
            </a:r>
          </a:p>
          <a:p>
            <a:pPr eaLnBrk="0" hangingPunct="0">
              <a:defRPr/>
            </a:pPr>
            <a:endParaRPr lang="en-US" dirty="0"/>
          </a:p>
        </p:txBody>
      </p:sp>
      <p:pic>
        <p:nvPicPr>
          <p:cNvPr id="4" name="D95C502.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extLst>
              <a:ext uri="{28A0092B-C50C-407E-A947-70E740481C1C}">
                <a14:useLocalDpi xmlns:a14="http://schemas.microsoft.com/office/drawing/2010/main" val="0"/>
              </a:ext>
            </a:extLst>
          </a:blip>
          <a:srcRect/>
          <a:stretch>
            <a:fillRect/>
          </a:stretch>
        </p:blipFill>
        <p:spPr bwMode="auto">
          <a:xfrm>
            <a:off x="8382000" y="6096000"/>
            <a:ext cx="609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Audio 4">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8"/>
          <a:stretch>
            <a:fillRect/>
          </a:stretch>
        </p:blipFill>
        <p:spPr>
          <a:xfrm>
            <a:off x="8382000" y="6096000"/>
            <a:ext cx="609600" cy="609600"/>
          </a:xfrm>
          <a:prstGeom prst="rect">
            <a:avLst/>
          </a:prstGeom>
        </p:spPr>
      </p:pic>
    </p:spTree>
  </p:cSld>
  <p:clrMapOvr>
    <a:masterClrMapping/>
  </p:clrMapOvr>
  <p:transition spd="slow" advTm="13255"/>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par>
                          <p:cTn id="7" fill="hold">
                            <p:stCondLst>
                              <p:cond delay="1"/>
                            </p:stCondLst>
                            <p:childTnLst>
                              <p:par>
                                <p:cTn id="8" presetID="1" presetClass="mediacall" presetSubtype="0" fill="hold" nodeType="afterEffect">
                                  <p:stCondLst>
                                    <p:cond delay="0"/>
                                  </p:stCondLst>
                                  <p:childTnLst>
                                    <p:cmd type="call" cmd="playFrom(0.0)">
                                      <p:cBhvr>
                                        <p:cTn id="9"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10" fill="hold" display="0">
                  <p:stCondLst>
                    <p:cond delay="indefinite"/>
                  </p:stCondLst>
                  <p:endCondLst>
                    <p:cond evt="onStopAudio" delay="0">
                      <p:tgtEl>
                        <p:sldTgt/>
                      </p:tgtEl>
                    </p:cond>
                  </p:endCondLst>
                </p:cTn>
                <p:tgtEl>
                  <p:spTgt spid="4"/>
                </p:tgtEl>
              </p:cMediaNode>
            </p:audio>
            <p:audio isNarration="1">
              <p:cMediaNode vol="80000" showWhenStopped="0">
                <p:cTn id="11" fill="hold" display="0">
                  <p:stCondLst>
                    <p:cond delay="indefinite"/>
                  </p:stCondLst>
                  <p:endCondLst>
                    <p:cond evt="onStopAudio" delay="0">
                      <p:tgtEl>
                        <p:sldTgt/>
                      </p:tgtEl>
                    </p:cond>
                  </p:endCondLst>
                </p:cTn>
                <p:tgtEl>
                  <p:spTgt spid="5"/>
                </p:tgtEl>
              </p:cMediaNode>
            </p:audio>
          </p:childTnLst>
        </p:cTn>
      </p:par>
    </p:tnLst>
  </p:timing>
  <p:extLst mod="1">
    <p:ext uri="{E180D4A7-C9FB-4DFB-919C-405C955672EB}">
      <p14:showEvtLst xmlns:p14="http://schemas.microsoft.com/office/powerpoint/2010/main">
        <p14:playEvt time="0" objId="4"/>
        <p14:stopEvt time="13255" objId="4"/>
      </p14:showEvtLst>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5" descr="Sys_H_PMS 540.eps"/>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914400" y="457200"/>
            <a:ext cx="2157413"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1"/>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r>
              <a:rPr lang="en-US" sz="1000">
                <a:latin typeface="Futura Std Book"/>
                <a:cs typeface="Times New Roman" pitchFamily="18" charset="0"/>
              </a:rPr>
              <a:t>Cover for combined CE Catalog </a:t>
            </a:r>
            <a:r>
              <a:rPr lang="en-US" sz="1000">
                <a:cs typeface="Times New Roman" pitchFamily="18" charset="0"/>
              </a:rPr>
              <a:t>–</a:t>
            </a:r>
            <a:r>
              <a:rPr lang="en-US" sz="1000">
                <a:latin typeface="Futura Std Book"/>
                <a:cs typeface="Times New Roman" pitchFamily="18" charset="0"/>
              </a:rPr>
              <a:t> progress?</a:t>
            </a:r>
            <a:endParaRPr lang="en-US" sz="900"/>
          </a:p>
          <a:p>
            <a:pPr eaLnBrk="0" hangingPunct="0"/>
            <a:endParaRPr lang="en-US"/>
          </a:p>
        </p:txBody>
      </p:sp>
      <p:sp>
        <p:nvSpPr>
          <p:cNvPr id="8196" name="TextBox 3"/>
          <p:cNvSpPr txBox="1">
            <a:spLocks noChangeArrowheads="1"/>
          </p:cNvSpPr>
          <p:nvPr/>
        </p:nvSpPr>
        <p:spPr bwMode="auto">
          <a:xfrm>
            <a:off x="3886200" y="533400"/>
            <a:ext cx="4876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Lucida Grande" pitchFamily="-110" charset="0"/>
                <a:ea typeface="Geneva" pitchFamily="-110" charset="0"/>
                <a:cs typeface="Geneva" pitchFamily="-110" charset="0"/>
              </a:defRPr>
            </a:lvl1pPr>
            <a:lvl2pPr marL="742950" indent="-285750" eaLnBrk="0" hangingPunct="0">
              <a:defRPr sz="2400">
                <a:solidFill>
                  <a:schemeClr val="tx1"/>
                </a:solidFill>
                <a:latin typeface="Lucida Grande" pitchFamily="-110" charset="0"/>
                <a:ea typeface="Geneva" pitchFamily="-110" charset="0"/>
                <a:cs typeface="Geneva" pitchFamily="-110" charset="0"/>
              </a:defRPr>
            </a:lvl2pPr>
            <a:lvl3pPr marL="1143000" indent="-228600" eaLnBrk="0" hangingPunct="0">
              <a:defRPr sz="2400">
                <a:solidFill>
                  <a:schemeClr val="tx1"/>
                </a:solidFill>
                <a:latin typeface="Lucida Grande" pitchFamily="-110" charset="0"/>
                <a:ea typeface="Geneva" pitchFamily="-110" charset="0"/>
                <a:cs typeface="Geneva" pitchFamily="-110" charset="0"/>
              </a:defRPr>
            </a:lvl3pPr>
            <a:lvl4pPr marL="1600200" indent="-228600" eaLnBrk="0" hangingPunct="0">
              <a:defRPr sz="2400">
                <a:solidFill>
                  <a:schemeClr val="tx1"/>
                </a:solidFill>
                <a:latin typeface="Lucida Grande" pitchFamily="-110" charset="0"/>
                <a:ea typeface="Geneva" pitchFamily="-110" charset="0"/>
                <a:cs typeface="Geneva" pitchFamily="-110" charset="0"/>
              </a:defRPr>
            </a:lvl4pPr>
            <a:lvl5pPr marL="2057400" indent="-228600" eaLnBrk="0" hangingPunct="0">
              <a:defRPr sz="2400">
                <a:solidFill>
                  <a:schemeClr val="tx1"/>
                </a:solidFill>
                <a:latin typeface="Lucida Grande" pitchFamily="-110" charset="0"/>
                <a:ea typeface="Geneva" pitchFamily="-110" charset="0"/>
                <a:cs typeface="Geneva" pitchFamily="-110" charset="0"/>
              </a:defRPr>
            </a:lvl5pPr>
            <a:lvl6pPr marL="25146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6pPr>
            <a:lvl7pPr marL="29718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7pPr>
            <a:lvl8pPr marL="34290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8pPr>
            <a:lvl9pPr marL="38862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9pPr>
          </a:lstStyle>
          <a:p>
            <a:pPr algn="ctr"/>
            <a:r>
              <a:rPr lang="en-US" b="1">
                <a:solidFill>
                  <a:schemeClr val="bg1"/>
                </a:solidFill>
              </a:rPr>
              <a:t>Mission Statement of the Information Technology Strategic Team</a:t>
            </a:r>
          </a:p>
        </p:txBody>
      </p:sp>
      <p:sp>
        <p:nvSpPr>
          <p:cNvPr id="8197" name="TextBox 1"/>
          <p:cNvSpPr txBox="1">
            <a:spLocks noChangeArrowheads="1"/>
          </p:cNvSpPr>
          <p:nvPr/>
        </p:nvSpPr>
        <p:spPr bwMode="auto">
          <a:xfrm>
            <a:off x="381000" y="1981200"/>
            <a:ext cx="8382000" cy="415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Lucida Grande" pitchFamily="-110" charset="0"/>
                <a:ea typeface="Geneva" pitchFamily="-110" charset="0"/>
                <a:cs typeface="Geneva" pitchFamily="-110" charset="0"/>
              </a:defRPr>
            </a:lvl1pPr>
            <a:lvl2pPr marL="742950" indent="-285750" eaLnBrk="0" hangingPunct="0">
              <a:defRPr sz="2400">
                <a:solidFill>
                  <a:schemeClr val="tx1"/>
                </a:solidFill>
                <a:latin typeface="Lucida Grande" pitchFamily="-110" charset="0"/>
                <a:ea typeface="Geneva" pitchFamily="-110" charset="0"/>
                <a:cs typeface="Geneva" pitchFamily="-110" charset="0"/>
              </a:defRPr>
            </a:lvl2pPr>
            <a:lvl3pPr marL="1143000" indent="-228600" eaLnBrk="0" hangingPunct="0">
              <a:defRPr sz="2400">
                <a:solidFill>
                  <a:schemeClr val="tx1"/>
                </a:solidFill>
                <a:latin typeface="Lucida Grande" pitchFamily="-110" charset="0"/>
                <a:ea typeface="Geneva" pitchFamily="-110" charset="0"/>
                <a:cs typeface="Geneva" pitchFamily="-110" charset="0"/>
              </a:defRPr>
            </a:lvl3pPr>
            <a:lvl4pPr marL="1600200" indent="-228600" eaLnBrk="0" hangingPunct="0">
              <a:defRPr sz="2400">
                <a:solidFill>
                  <a:schemeClr val="tx1"/>
                </a:solidFill>
                <a:latin typeface="Lucida Grande" pitchFamily="-110" charset="0"/>
                <a:ea typeface="Geneva" pitchFamily="-110" charset="0"/>
                <a:cs typeface="Geneva" pitchFamily="-110" charset="0"/>
              </a:defRPr>
            </a:lvl4pPr>
            <a:lvl5pPr marL="2057400" indent="-228600" eaLnBrk="0" hangingPunct="0">
              <a:defRPr sz="2400">
                <a:solidFill>
                  <a:schemeClr val="tx1"/>
                </a:solidFill>
                <a:latin typeface="Lucida Grande" pitchFamily="-110" charset="0"/>
                <a:ea typeface="Geneva" pitchFamily="-110" charset="0"/>
                <a:cs typeface="Geneva" pitchFamily="-110" charset="0"/>
              </a:defRPr>
            </a:lvl5pPr>
            <a:lvl6pPr marL="25146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6pPr>
            <a:lvl7pPr marL="29718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7pPr>
            <a:lvl8pPr marL="34290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8pPr>
            <a:lvl9pPr marL="38862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9pPr>
          </a:lstStyle>
          <a:p>
            <a:pPr eaLnBrk="1" hangingPunct="1">
              <a:lnSpc>
                <a:spcPct val="200000"/>
              </a:lnSpc>
            </a:pPr>
            <a:r>
              <a:rPr lang="en-US" i="1"/>
              <a:t>Provide the most effective and efficient academic and administrative technology services by adding value, promoting innovation, expanding access, fostering partnerships and implementing continuous improvement to enhance student success.</a:t>
            </a:r>
            <a:endParaRPr lang="en-US"/>
          </a:p>
          <a:p>
            <a:pPr eaLnBrk="1" hangingPunct="1"/>
            <a:endParaRPr lang="en-US"/>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cSld>
  <p:clrMapOvr>
    <a:masterClrMapping/>
  </p:clrMapOvr>
  <p:transition spd="slow" advTm="26029"/>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5" descr="Sys_H_PMS 540.eps"/>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914400" y="457200"/>
            <a:ext cx="2157413"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Rectangle 1"/>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r>
              <a:rPr lang="en-US" sz="1000">
                <a:latin typeface="Futura Std Book"/>
                <a:cs typeface="Times New Roman" pitchFamily="18" charset="0"/>
              </a:rPr>
              <a:t>Cover for combined CE Catalog </a:t>
            </a:r>
            <a:r>
              <a:rPr lang="en-US" sz="1000">
                <a:cs typeface="Times New Roman" pitchFamily="18" charset="0"/>
              </a:rPr>
              <a:t>–</a:t>
            </a:r>
            <a:r>
              <a:rPr lang="en-US" sz="1000">
                <a:latin typeface="Futura Std Book"/>
                <a:cs typeface="Times New Roman" pitchFamily="18" charset="0"/>
              </a:rPr>
              <a:t> progress?</a:t>
            </a:r>
            <a:endParaRPr lang="en-US" sz="900"/>
          </a:p>
          <a:p>
            <a:pPr eaLnBrk="0" hangingPunct="0"/>
            <a:endParaRPr lang="en-US"/>
          </a:p>
        </p:txBody>
      </p:sp>
      <p:sp>
        <p:nvSpPr>
          <p:cNvPr id="9220" name="TextBox 3"/>
          <p:cNvSpPr txBox="1">
            <a:spLocks noChangeArrowheads="1"/>
          </p:cNvSpPr>
          <p:nvPr/>
        </p:nvSpPr>
        <p:spPr bwMode="auto">
          <a:xfrm>
            <a:off x="3886200" y="533400"/>
            <a:ext cx="48768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Lucida Grande" pitchFamily="-110" charset="0"/>
                <a:ea typeface="Geneva" pitchFamily="-110" charset="0"/>
                <a:cs typeface="Geneva" pitchFamily="-110" charset="0"/>
              </a:defRPr>
            </a:lvl1pPr>
            <a:lvl2pPr marL="742950" indent="-285750" eaLnBrk="0" hangingPunct="0">
              <a:defRPr sz="2400">
                <a:solidFill>
                  <a:schemeClr val="tx1"/>
                </a:solidFill>
                <a:latin typeface="Lucida Grande" pitchFamily="-110" charset="0"/>
                <a:ea typeface="Geneva" pitchFamily="-110" charset="0"/>
                <a:cs typeface="Geneva" pitchFamily="-110" charset="0"/>
              </a:defRPr>
            </a:lvl2pPr>
            <a:lvl3pPr marL="1143000" indent="-228600" eaLnBrk="0" hangingPunct="0">
              <a:defRPr sz="2400">
                <a:solidFill>
                  <a:schemeClr val="tx1"/>
                </a:solidFill>
                <a:latin typeface="Lucida Grande" pitchFamily="-110" charset="0"/>
                <a:ea typeface="Geneva" pitchFamily="-110" charset="0"/>
                <a:cs typeface="Geneva" pitchFamily="-110" charset="0"/>
              </a:defRPr>
            </a:lvl3pPr>
            <a:lvl4pPr marL="1600200" indent="-228600" eaLnBrk="0" hangingPunct="0">
              <a:defRPr sz="2400">
                <a:solidFill>
                  <a:schemeClr val="tx1"/>
                </a:solidFill>
                <a:latin typeface="Lucida Grande" pitchFamily="-110" charset="0"/>
                <a:ea typeface="Geneva" pitchFamily="-110" charset="0"/>
                <a:cs typeface="Geneva" pitchFamily="-110" charset="0"/>
              </a:defRPr>
            </a:lvl4pPr>
            <a:lvl5pPr marL="2057400" indent="-228600" eaLnBrk="0" hangingPunct="0">
              <a:defRPr sz="2400">
                <a:solidFill>
                  <a:schemeClr val="tx1"/>
                </a:solidFill>
                <a:latin typeface="Lucida Grande" pitchFamily="-110" charset="0"/>
                <a:ea typeface="Geneva" pitchFamily="-110" charset="0"/>
                <a:cs typeface="Geneva" pitchFamily="-110" charset="0"/>
              </a:defRPr>
            </a:lvl5pPr>
            <a:lvl6pPr marL="25146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6pPr>
            <a:lvl7pPr marL="29718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7pPr>
            <a:lvl8pPr marL="34290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8pPr>
            <a:lvl9pPr marL="38862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9pPr>
          </a:lstStyle>
          <a:p>
            <a:pPr algn="ctr"/>
            <a:r>
              <a:rPr lang="en-US" b="1">
                <a:solidFill>
                  <a:schemeClr val="bg1"/>
                </a:solidFill>
              </a:rPr>
              <a:t>Strategic Goal</a:t>
            </a:r>
          </a:p>
          <a:p>
            <a:pPr algn="ctr"/>
            <a:r>
              <a:rPr lang="en-US" b="1">
                <a:solidFill>
                  <a:schemeClr val="bg1"/>
                </a:solidFill>
              </a:rPr>
              <a:t>Vision Statement</a:t>
            </a:r>
          </a:p>
        </p:txBody>
      </p:sp>
      <p:sp>
        <p:nvSpPr>
          <p:cNvPr id="9221" name="TextBox 1"/>
          <p:cNvSpPr txBox="1">
            <a:spLocks noChangeArrowheads="1"/>
          </p:cNvSpPr>
          <p:nvPr/>
        </p:nvSpPr>
        <p:spPr bwMode="auto">
          <a:xfrm>
            <a:off x="381000" y="2505075"/>
            <a:ext cx="83820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Lucida Grande" pitchFamily="-110" charset="0"/>
                <a:ea typeface="Geneva" pitchFamily="-110" charset="0"/>
                <a:cs typeface="Geneva" pitchFamily="-110" charset="0"/>
              </a:defRPr>
            </a:lvl1pPr>
            <a:lvl2pPr marL="742950" indent="-285750" eaLnBrk="0" hangingPunct="0">
              <a:defRPr sz="2400">
                <a:solidFill>
                  <a:schemeClr val="tx1"/>
                </a:solidFill>
                <a:latin typeface="Lucida Grande" pitchFamily="-110" charset="0"/>
                <a:ea typeface="Geneva" pitchFamily="-110" charset="0"/>
                <a:cs typeface="Geneva" pitchFamily="-110" charset="0"/>
              </a:defRPr>
            </a:lvl2pPr>
            <a:lvl3pPr marL="1143000" indent="-228600" eaLnBrk="0" hangingPunct="0">
              <a:defRPr sz="2400">
                <a:solidFill>
                  <a:schemeClr val="tx1"/>
                </a:solidFill>
                <a:latin typeface="Lucida Grande" pitchFamily="-110" charset="0"/>
                <a:ea typeface="Geneva" pitchFamily="-110" charset="0"/>
                <a:cs typeface="Geneva" pitchFamily="-110" charset="0"/>
              </a:defRPr>
            </a:lvl3pPr>
            <a:lvl4pPr marL="1600200" indent="-228600" eaLnBrk="0" hangingPunct="0">
              <a:defRPr sz="2400">
                <a:solidFill>
                  <a:schemeClr val="tx1"/>
                </a:solidFill>
                <a:latin typeface="Lucida Grande" pitchFamily="-110" charset="0"/>
                <a:ea typeface="Geneva" pitchFamily="-110" charset="0"/>
                <a:cs typeface="Geneva" pitchFamily="-110" charset="0"/>
              </a:defRPr>
            </a:lvl4pPr>
            <a:lvl5pPr marL="2057400" indent="-228600" eaLnBrk="0" hangingPunct="0">
              <a:defRPr sz="2400">
                <a:solidFill>
                  <a:schemeClr val="tx1"/>
                </a:solidFill>
                <a:latin typeface="Lucida Grande" pitchFamily="-110" charset="0"/>
                <a:ea typeface="Geneva" pitchFamily="-110" charset="0"/>
                <a:cs typeface="Geneva" pitchFamily="-110" charset="0"/>
              </a:defRPr>
            </a:lvl5pPr>
            <a:lvl6pPr marL="25146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6pPr>
            <a:lvl7pPr marL="29718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7pPr>
            <a:lvl8pPr marL="34290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8pPr>
            <a:lvl9pPr marL="38862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9pPr>
          </a:lstStyle>
          <a:p>
            <a:pPr algn="ctr" eaLnBrk="1" hangingPunct="1"/>
            <a:r>
              <a:rPr lang="en-US" sz="2800" i="1"/>
              <a:t>Lone Star College System provides a superior information technology environment.</a:t>
            </a:r>
            <a:endParaRPr lang="en-US" sz="2800"/>
          </a:p>
          <a:p>
            <a:pPr eaLnBrk="1" hangingPunct="1"/>
            <a:endParaRPr lang="en-US" sz="2800"/>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cSld>
  <p:clrMapOvr>
    <a:masterClrMapping/>
  </p:clrMapOvr>
  <p:transition spd="slow" advTm="1420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5" descr="Sys_H_PMS 540.eps"/>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914400" y="457200"/>
            <a:ext cx="2157413"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Rectangle 1"/>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r>
              <a:rPr lang="en-US" sz="1000">
                <a:latin typeface="Futura Std Book"/>
                <a:cs typeface="Times New Roman" pitchFamily="18" charset="0"/>
              </a:rPr>
              <a:t>Cover for combined CE Catalog </a:t>
            </a:r>
            <a:r>
              <a:rPr lang="en-US" sz="1000">
                <a:cs typeface="Times New Roman" pitchFamily="18" charset="0"/>
              </a:rPr>
              <a:t>–</a:t>
            </a:r>
            <a:r>
              <a:rPr lang="en-US" sz="1000">
                <a:latin typeface="Futura Std Book"/>
                <a:cs typeface="Times New Roman" pitchFamily="18" charset="0"/>
              </a:rPr>
              <a:t> progress?</a:t>
            </a:r>
            <a:endParaRPr lang="en-US" sz="900"/>
          </a:p>
          <a:p>
            <a:pPr eaLnBrk="0" hangingPunct="0"/>
            <a:endParaRPr lang="en-US"/>
          </a:p>
        </p:txBody>
      </p:sp>
      <p:sp>
        <p:nvSpPr>
          <p:cNvPr id="10244" name="TextBox 3"/>
          <p:cNvSpPr txBox="1">
            <a:spLocks noChangeArrowheads="1"/>
          </p:cNvSpPr>
          <p:nvPr/>
        </p:nvSpPr>
        <p:spPr bwMode="auto">
          <a:xfrm>
            <a:off x="3886200" y="533400"/>
            <a:ext cx="48768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Lucida Grande" pitchFamily="-110" charset="0"/>
                <a:ea typeface="Geneva" pitchFamily="-110" charset="0"/>
                <a:cs typeface="Geneva" pitchFamily="-110" charset="0"/>
              </a:defRPr>
            </a:lvl1pPr>
            <a:lvl2pPr marL="742950" indent="-285750" eaLnBrk="0" hangingPunct="0">
              <a:defRPr sz="2400">
                <a:solidFill>
                  <a:schemeClr val="tx1"/>
                </a:solidFill>
                <a:latin typeface="Lucida Grande" pitchFamily="-110" charset="0"/>
                <a:ea typeface="Geneva" pitchFamily="-110" charset="0"/>
                <a:cs typeface="Geneva" pitchFamily="-110" charset="0"/>
              </a:defRPr>
            </a:lvl2pPr>
            <a:lvl3pPr marL="1143000" indent="-228600" eaLnBrk="0" hangingPunct="0">
              <a:defRPr sz="2400">
                <a:solidFill>
                  <a:schemeClr val="tx1"/>
                </a:solidFill>
                <a:latin typeface="Lucida Grande" pitchFamily="-110" charset="0"/>
                <a:ea typeface="Geneva" pitchFamily="-110" charset="0"/>
                <a:cs typeface="Geneva" pitchFamily="-110" charset="0"/>
              </a:defRPr>
            </a:lvl3pPr>
            <a:lvl4pPr marL="1600200" indent="-228600" eaLnBrk="0" hangingPunct="0">
              <a:defRPr sz="2400">
                <a:solidFill>
                  <a:schemeClr val="tx1"/>
                </a:solidFill>
                <a:latin typeface="Lucida Grande" pitchFamily="-110" charset="0"/>
                <a:ea typeface="Geneva" pitchFamily="-110" charset="0"/>
                <a:cs typeface="Geneva" pitchFamily="-110" charset="0"/>
              </a:defRPr>
            </a:lvl4pPr>
            <a:lvl5pPr marL="2057400" indent="-228600" eaLnBrk="0" hangingPunct="0">
              <a:defRPr sz="2400">
                <a:solidFill>
                  <a:schemeClr val="tx1"/>
                </a:solidFill>
                <a:latin typeface="Lucida Grande" pitchFamily="-110" charset="0"/>
                <a:ea typeface="Geneva" pitchFamily="-110" charset="0"/>
                <a:cs typeface="Geneva" pitchFamily="-110" charset="0"/>
              </a:defRPr>
            </a:lvl5pPr>
            <a:lvl6pPr marL="25146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6pPr>
            <a:lvl7pPr marL="29718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7pPr>
            <a:lvl8pPr marL="34290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8pPr>
            <a:lvl9pPr marL="38862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9pPr>
          </a:lstStyle>
          <a:p>
            <a:pPr algn="ctr"/>
            <a:r>
              <a:rPr lang="en-US" b="1">
                <a:solidFill>
                  <a:schemeClr val="bg1"/>
                </a:solidFill>
              </a:rPr>
              <a:t>Strategic Goal</a:t>
            </a:r>
          </a:p>
          <a:p>
            <a:pPr algn="ctr"/>
            <a:r>
              <a:rPr lang="en-US" b="1">
                <a:solidFill>
                  <a:schemeClr val="bg1"/>
                </a:solidFill>
              </a:rPr>
              <a:t>For Information Techynology</a:t>
            </a:r>
          </a:p>
        </p:txBody>
      </p:sp>
      <p:sp>
        <p:nvSpPr>
          <p:cNvPr id="10245" name="TextBox 1"/>
          <p:cNvSpPr txBox="1">
            <a:spLocks noChangeArrowheads="1"/>
          </p:cNvSpPr>
          <p:nvPr/>
        </p:nvSpPr>
        <p:spPr bwMode="auto">
          <a:xfrm>
            <a:off x="304800" y="1828800"/>
            <a:ext cx="8382000"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2400">
                <a:solidFill>
                  <a:schemeClr val="tx1"/>
                </a:solidFill>
                <a:latin typeface="Lucida Grande" pitchFamily="-110" charset="0"/>
                <a:ea typeface="Geneva" pitchFamily="-110" charset="0"/>
                <a:cs typeface="Geneva" pitchFamily="-110" charset="0"/>
              </a:defRPr>
            </a:lvl1pPr>
            <a:lvl2pPr marL="914400" indent="-457200" eaLnBrk="0" hangingPunct="0">
              <a:defRPr sz="2400">
                <a:solidFill>
                  <a:schemeClr val="tx1"/>
                </a:solidFill>
                <a:latin typeface="Lucida Grande" pitchFamily="-110" charset="0"/>
                <a:ea typeface="Geneva" pitchFamily="-110" charset="0"/>
                <a:cs typeface="Geneva" pitchFamily="-110" charset="0"/>
              </a:defRPr>
            </a:lvl2pPr>
            <a:lvl3pPr marL="1143000" indent="-228600" eaLnBrk="0" hangingPunct="0">
              <a:defRPr sz="2400">
                <a:solidFill>
                  <a:schemeClr val="tx1"/>
                </a:solidFill>
                <a:latin typeface="Lucida Grande" pitchFamily="-110" charset="0"/>
                <a:ea typeface="Geneva" pitchFamily="-110" charset="0"/>
                <a:cs typeface="Geneva" pitchFamily="-110" charset="0"/>
              </a:defRPr>
            </a:lvl3pPr>
            <a:lvl4pPr marL="1600200" indent="-228600" eaLnBrk="0" hangingPunct="0">
              <a:defRPr sz="2400">
                <a:solidFill>
                  <a:schemeClr val="tx1"/>
                </a:solidFill>
                <a:latin typeface="Lucida Grande" pitchFamily="-110" charset="0"/>
                <a:ea typeface="Geneva" pitchFamily="-110" charset="0"/>
                <a:cs typeface="Geneva" pitchFamily="-110" charset="0"/>
              </a:defRPr>
            </a:lvl4pPr>
            <a:lvl5pPr marL="2057400" indent="-228600" eaLnBrk="0" hangingPunct="0">
              <a:defRPr sz="2400">
                <a:solidFill>
                  <a:schemeClr val="tx1"/>
                </a:solidFill>
                <a:latin typeface="Lucida Grande" pitchFamily="-110" charset="0"/>
                <a:ea typeface="Geneva" pitchFamily="-110" charset="0"/>
                <a:cs typeface="Geneva" pitchFamily="-110" charset="0"/>
              </a:defRPr>
            </a:lvl5pPr>
            <a:lvl6pPr marL="25146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6pPr>
            <a:lvl7pPr marL="29718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7pPr>
            <a:lvl8pPr marL="34290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8pPr>
            <a:lvl9pPr marL="3886200" indent="-228600" eaLnBrk="0" fontAlgn="base" hangingPunct="0">
              <a:spcBef>
                <a:spcPct val="0"/>
              </a:spcBef>
              <a:spcAft>
                <a:spcPct val="0"/>
              </a:spcAft>
              <a:defRPr sz="2400">
                <a:solidFill>
                  <a:schemeClr val="tx1"/>
                </a:solidFill>
                <a:latin typeface="Lucida Grande" pitchFamily="-110" charset="0"/>
                <a:ea typeface="Geneva" pitchFamily="-110" charset="0"/>
                <a:cs typeface="Geneva" pitchFamily="-110" charset="0"/>
              </a:defRPr>
            </a:lvl9pPr>
          </a:lstStyle>
          <a:p>
            <a:pPr lvl="1">
              <a:spcAft>
                <a:spcPts val="600"/>
              </a:spcAft>
              <a:buFont typeface="Lucida Grande" pitchFamily="-110" charset="0"/>
              <a:buAutoNum type="arabicPeriod"/>
            </a:pPr>
            <a:r>
              <a:rPr lang="en-US" sz="2800"/>
              <a:t>Prepare system-wide technology strategic plan with input from user groups.</a:t>
            </a:r>
          </a:p>
          <a:p>
            <a:pPr lvl="1">
              <a:spcAft>
                <a:spcPts val="600"/>
              </a:spcAft>
              <a:buFont typeface="Lucida Grande" pitchFamily="-110" charset="0"/>
              <a:buAutoNum type="arabicPeriod"/>
            </a:pPr>
            <a:endParaRPr lang="en-US" sz="2800"/>
          </a:p>
          <a:p>
            <a:pPr lvl="1">
              <a:spcAft>
                <a:spcPts val="600"/>
              </a:spcAft>
              <a:buFont typeface="Lucida Grande" pitchFamily="-110" charset="0"/>
              <a:buAutoNum type="arabicPeriod"/>
            </a:pPr>
            <a:r>
              <a:rPr lang="en-US" sz="2800"/>
              <a:t>Expand innovative and engaging on-line learning environments.</a:t>
            </a:r>
          </a:p>
          <a:p>
            <a:pPr lvl="1">
              <a:spcAft>
                <a:spcPts val="600"/>
              </a:spcAft>
              <a:buFont typeface="Lucida Grande" pitchFamily="-110" charset="0"/>
              <a:buAutoNum type="arabicPeriod"/>
            </a:pPr>
            <a:endParaRPr lang="en-US" sz="2800"/>
          </a:p>
          <a:p>
            <a:pPr lvl="1">
              <a:spcAft>
                <a:spcPts val="600"/>
              </a:spcAft>
              <a:buFont typeface="Lucida Grande" pitchFamily="-110" charset="0"/>
              <a:buAutoNum type="arabicPeriod"/>
            </a:pPr>
            <a:r>
              <a:rPr lang="en-US" sz="2800"/>
              <a:t>Expand and deliver academically challenging on-line programs through collaboration between faculty discipline experts and technology services.</a:t>
            </a:r>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cSld>
  <p:clrMapOvr>
    <a:masterClrMapping/>
  </p:clrMapOvr>
  <p:transition spd="slow" advTm="3573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Geneva"/>
        <a:cs typeface="Geneva"/>
      </a:majorFont>
      <a:minorFont>
        <a:latin typeface="Lucida Grande"/>
        <a:ea typeface="Geneva"/>
        <a:cs typeface="Genev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Lucida Grande" pitchFamily="-110" charset="0"/>
            <a:ea typeface="Geneva" pitchFamily="-110" charset="0"/>
            <a:cs typeface="Geneva" pitchFamily="-110"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Lucida Grande" pitchFamily="-110" charset="0"/>
            <a:ea typeface="Geneva" pitchFamily="-110" charset="0"/>
            <a:cs typeface="Geneva" pitchFamily="-110"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917</TotalTime>
  <Words>946</Words>
  <Application>Microsoft Office PowerPoint</Application>
  <PresentationFormat>On-screen Show (4:3)</PresentationFormat>
  <Paragraphs>182</Paragraphs>
  <Slides>13</Slides>
  <Notes>13</Notes>
  <HiddenSlides>0</HiddenSlides>
  <MMClips>19</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Blank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Richards Carlberg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Richards Carlberg</dc:creator>
  <cp:lastModifiedBy>Carolyn Poe</cp:lastModifiedBy>
  <cp:revision>42</cp:revision>
  <cp:lastPrinted>2011-05-13T19:33:07Z</cp:lastPrinted>
  <dcterms:created xsi:type="dcterms:W3CDTF">2008-02-12T18:52:36Z</dcterms:created>
  <dcterms:modified xsi:type="dcterms:W3CDTF">2011-05-13T21:22:53Z</dcterms:modified>
</cp:coreProperties>
</file>